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  <p:sldMasterId id="2147483677" r:id="rId4"/>
    <p:sldMasterId id="2147483689" r:id="rId5"/>
    <p:sldMasterId id="2147483701" r:id="rId6"/>
    <p:sldMasterId id="2147483713" r:id="rId7"/>
    <p:sldMasterId id="2147483725" r:id="rId8"/>
    <p:sldMasterId id="2147483737" r:id="rId9"/>
    <p:sldMasterId id="2147483749" r:id="rId10"/>
    <p:sldMasterId id="2147483761" r:id="rId11"/>
    <p:sldMasterId id="2147483773" r:id="rId12"/>
    <p:sldMasterId id="2147483785" r:id="rId13"/>
  </p:sldMasterIdLst>
  <p:notesMasterIdLst>
    <p:notesMasterId r:id="rId30"/>
  </p:notesMasterIdLst>
  <p:handoutMasterIdLst>
    <p:handoutMasterId r:id="rId81"/>
  </p:handoutMasterIdLst>
  <p:sldIdLst>
    <p:sldId id="901" r:id="rId14"/>
    <p:sldId id="902" r:id="rId15"/>
    <p:sldId id="747" r:id="rId16"/>
    <p:sldId id="811" r:id="rId17"/>
    <p:sldId id="812" r:id="rId18"/>
    <p:sldId id="813" r:id="rId19"/>
    <p:sldId id="814" r:id="rId20"/>
    <p:sldId id="903" r:id="rId21"/>
    <p:sldId id="962" r:id="rId22"/>
    <p:sldId id="963" r:id="rId23"/>
    <p:sldId id="964" r:id="rId24"/>
    <p:sldId id="965" r:id="rId25"/>
    <p:sldId id="966" r:id="rId26"/>
    <p:sldId id="967" r:id="rId27"/>
    <p:sldId id="968" r:id="rId28"/>
    <p:sldId id="973" r:id="rId29"/>
    <p:sldId id="974" r:id="rId31"/>
    <p:sldId id="975" r:id="rId32"/>
    <p:sldId id="976" r:id="rId33"/>
    <p:sldId id="969" r:id="rId34"/>
    <p:sldId id="971" r:id="rId35"/>
    <p:sldId id="972" r:id="rId36"/>
    <p:sldId id="977" r:id="rId37"/>
    <p:sldId id="904" r:id="rId38"/>
    <p:sldId id="956" r:id="rId39"/>
    <p:sldId id="782" r:id="rId40"/>
    <p:sldId id="957" r:id="rId41"/>
    <p:sldId id="958" r:id="rId42"/>
    <p:sldId id="959" r:id="rId43"/>
    <p:sldId id="960" r:id="rId44"/>
    <p:sldId id="961" r:id="rId45"/>
    <p:sldId id="840" r:id="rId46"/>
    <p:sldId id="824" r:id="rId47"/>
    <p:sldId id="825" r:id="rId48"/>
    <p:sldId id="767" r:id="rId49"/>
    <p:sldId id="829" r:id="rId50"/>
    <p:sldId id="834" r:id="rId51"/>
    <p:sldId id="835" r:id="rId52"/>
    <p:sldId id="860" r:id="rId53"/>
    <p:sldId id="861" r:id="rId54"/>
    <p:sldId id="862" r:id="rId55"/>
    <p:sldId id="863" r:id="rId56"/>
    <p:sldId id="856" r:id="rId57"/>
    <p:sldId id="857" r:id="rId58"/>
    <p:sldId id="858" r:id="rId59"/>
    <p:sldId id="859" r:id="rId60"/>
    <p:sldId id="836" r:id="rId61"/>
    <p:sldId id="923" r:id="rId62"/>
    <p:sldId id="905" r:id="rId63"/>
    <p:sldId id="906" r:id="rId64"/>
    <p:sldId id="907" r:id="rId65"/>
    <p:sldId id="908" r:id="rId66"/>
    <p:sldId id="909" r:id="rId67"/>
    <p:sldId id="910" r:id="rId68"/>
    <p:sldId id="911" r:id="rId69"/>
    <p:sldId id="912" r:id="rId70"/>
    <p:sldId id="913" r:id="rId71"/>
    <p:sldId id="914" r:id="rId72"/>
    <p:sldId id="915" r:id="rId73"/>
    <p:sldId id="916" r:id="rId74"/>
    <p:sldId id="917" r:id="rId75"/>
    <p:sldId id="918" r:id="rId76"/>
    <p:sldId id="919" r:id="rId77"/>
    <p:sldId id="920" r:id="rId78"/>
    <p:sldId id="921" r:id="rId79"/>
    <p:sldId id="922" r:id="rId80"/>
  </p:sldIdLst>
  <p:sldSz cx="10287000" cy="6858000" type="35mm"/>
  <p:notesSz cx="6858000" cy="914400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66CCFF"/>
    <a:srgbClr val="0099FF"/>
    <a:srgbClr val="FFFF99"/>
    <a:srgbClr val="0000FF"/>
    <a:srgbClr val="663300"/>
    <a:srgbClr val="0033CC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009" autoAdjust="0"/>
  </p:normalViewPr>
  <p:slideViewPr>
    <p:cSldViewPr showGuides="1">
      <p:cViewPr varScale="1">
        <p:scale>
          <a:sx n="51" d="100"/>
          <a:sy n="51" d="100"/>
        </p:scale>
        <p:origin x="1740" y="48"/>
      </p:cViewPr>
      <p:guideLst>
        <p:guide orient="horz" pos="4272"/>
        <p:guide pos="63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55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4" Type="http://schemas.openxmlformats.org/officeDocument/2006/relationships/tableStyles" Target="tableStyles.xml"/><Relationship Id="rId83" Type="http://schemas.openxmlformats.org/officeDocument/2006/relationships/viewProps" Target="viewProps.xml"/><Relationship Id="rId82" Type="http://schemas.openxmlformats.org/officeDocument/2006/relationships/presProps" Target="presProps.xml"/><Relationship Id="rId81" Type="http://schemas.openxmlformats.org/officeDocument/2006/relationships/handoutMaster" Target="handoutMasters/handoutMaster1.xml"/><Relationship Id="rId80" Type="http://schemas.openxmlformats.org/officeDocument/2006/relationships/slide" Target="slides/slide66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5.xml"/><Relationship Id="rId78" Type="http://schemas.openxmlformats.org/officeDocument/2006/relationships/slide" Target="slides/slide64.xml"/><Relationship Id="rId77" Type="http://schemas.openxmlformats.org/officeDocument/2006/relationships/slide" Target="slides/slide63.xml"/><Relationship Id="rId76" Type="http://schemas.openxmlformats.org/officeDocument/2006/relationships/slide" Target="slides/slide62.xml"/><Relationship Id="rId75" Type="http://schemas.openxmlformats.org/officeDocument/2006/relationships/slide" Target="slides/slide61.xml"/><Relationship Id="rId74" Type="http://schemas.openxmlformats.org/officeDocument/2006/relationships/slide" Target="slides/slide60.xml"/><Relationship Id="rId73" Type="http://schemas.openxmlformats.org/officeDocument/2006/relationships/slide" Target="slides/slide59.xml"/><Relationship Id="rId72" Type="http://schemas.openxmlformats.org/officeDocument/2006/relationships/slide" Target="slides/slide58.xml"/><Relationship Id="rId71" Type="http://schemas.openxmlformats.org/officeDocument/2006/relationships/slide" Target="slides/slide57.xml"/><Relationship Id="rId70" Type="http://schemas.openxmlformats.org/officeDocument/2006/relationships/slide" Target="slides/slide56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5.xml"/><Relationship Id="rId68" Type="http://schemas.openxmlformats.org/officeDocument/2006/relationships/slide" Target="slides/slide54.xml"/><Relationship Id="rId67" Type="http://schemas.openxmlformats.org/officeDocument/2006/relationships/slide" Target="slides/slide53.xml"/><Relationship Id="rId66" Type="http://schemas.openxmlformats.org/officeDocument/2006/relationships/slide" Target="slides/slide52.xml"/><Relationship Id="rId65" Type="http://schemas.openxmlformats.org/officeDocument/2006/relationships/slide" Target="slides/slide51.xml"/><Relationship Id="rId64" Type="http://schemas.openxmlformats.org/officeDocument/2006/relationships/slide" Target="slides/slide50.xml"/><Relationship Id="rId63" Type="http://schemas.openxmlformats.org/officeDocument/2006/relationships/slide" Target="slides/slide49.xml"/><Relationship Id="rId62" Type="http://schemas.openxmlformats.org/officeDocument/2006/relationships/slide" Target="slides/slide48.xml"/><Relationship Id="rId61" Type="http://schemas.openxmlformats.org/officeDocument/2006/relationships/slide" Target="slides/slide47.xml"/><Relationship Id="rId60" Type="http://schemas.openxmlformats.org/officeDocument/2006/relationships/slide" Target="slides/slide46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5.xml"/><Relationship Id="rId58" Type="http://schemas.openxmlformats.org/officeDocument/2006/relationships/slide" Target="slides/slide44.xml"/><Relationship Id="rId57" Type="http://schemas.openxmlformats.org/officeDocument/2006/relationships/slide" Target="slides/slide43.xml"/><Relationship Id="rId56" Type="http://schemas.openxmlformats.org/officeDocument/2006/relationships/slide" Target="slides/slide42.xml"/><Relationship Id="rId55" Type="http://schemas.openxmlformats.org/officeDocument/2006/relationships/slide" Target="slides/slide41.xml"/><Relationship Id="rId54" Type="http://schemas.openxmlformats.org/officeDocument/2006/relationships/slide" Target="slides/slide40.xml"/><Relationship Id="rId53" Type="http://schemas.openxmlformats.org/officeDocument/2006/relationships/slide" Target="slides/slide39.xml"/><Relationship Id="rId52" Type="http://schemas.openxmlformats.org/officeDocument/2006/relationships/slide" Target="slides/slide38.xml"/><Relationship Id="rId51" Type="http://schemas.openxmlformats.org/officeDocument/2006/relationships/slide" Target="slides/slide37.xml"/><Relationship Id="rId50" Type="http://schemas.openxmlformats.org/officeDocument/2006/relationships/slide" Target="slides/slide36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5.xml"/><Relationship Id="rId48" Type="http://schemas.openxmlformats.org/officeDocument/2006/relationships/slide" Target="slides/slide34.xml"/><Relationship Id="rId47" Type="http://schemas.openxmlformats.org/officeDocument/2006/relationships/slide" Target="slides/slide33.xml"/><Relationship Id="rId46" Type="http://schemas.openxmlformats.org/officeDocument/2006/relationships/slide" Target="slides/slide32.xml"/><Relationship Id="rId45" Type="http://schemas.openxmlformats.org/officeDocument/2006/relationships/slide" Target="slides/slide31.xml"/><Relationship Id="rId44" Type="http://schemas.openxmlformats.org/officeDocument/2006/relationships/slide" Target="slides/slide30.xml"/><Relationship Id="rId43" Type="http://schemas.openxmlformats.org/officeDocument/2006/relationships/slide" Target="slides/slide29.xml"/><Relationship Id="rId42" Type="http://schemas.openxmlformats.org/officeDocument/2006/relationships/slide" Target="slides/slide28.xml"/><Relationship Id="rId41" Type="http://schemas.openxmlformats.org/officeDocument/2006/relationships/slide" Target="slides/slide27.xml"/><Relationship Id="rId40" Type="http://schemas.openxmlformats.org/officeDocument/2006/relationships/slide" Target="slides/slide2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5.xml"/><Relationship Id="rId38" Type="http://schemas.openxmlformats.org/officeDocument/2006/relationships/slide" Target="slides/slide24.xml"/><Relationship Id="rId37" Type="http://schemas.openxmlformats.org/officeDocument/2006/relationships/slide" Target="slides/slide23.xml"/><Relationship Id="rId36" Type="http://schemas.openxmlformats.org/officeDocument/2006/relationships/slide" Target="slides/slide22.xml"/><Relationship Id="rId35" Type="http://schemas.openxmlformats.org/officeDocument/2006/relationships/slide" Target="slides/slide21.xml"/><Relationship Id="rId34" Type="http://schemas.openxmlformats.org/officeDocument/2006/relationships/slide" Target="slides/slide20.xml"/><Relationship Id="rId33" Type="http://schemas.openxmlformats.org/officeDocument/2006/relationships/slide" Target="slides/slide19.xml"/><Relationship Id="rId32" Type="http://schemas.openxmlformats.org/officeDocument/2006/relationships/slide" Target="slides/slide18.xml"/><Relationship Id="rId31" Type="http://schemas.openxmlformats.org/officeDocument/2006/relationships/slide" Target="slides/slide17.xml"/><Relationship Id="rId30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slide" Target="slides/slide2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3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5.vml.rels><?xml version="1.0" encoding="UTF-8" standalone="yes"?>
<Relationships xmlns="http://schemas.openxmlformats.org/package/2006/relationships"><Relationship Id="rId4" Type="http://schemas.openxmlformats.org/officeDocument/2006/relationships/image" Target="../media/image48.emf"/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16.vml.rels><?xml version="1.0" encoding="UTF-8" standalone="yes"?>
<Relationships xmlns="http://schemas.openxmlformats.org/package/2006/relationships"><Relationship Id="rId5" Type="http://schemas.openxmlformats.org/officeDocument/2006/relationships/image" Target="../media/image53.emf"/><Relationship Id="rId4" Type="http://schemas.openxmlformats.org/officeDocument/2006/relationships/image" Target="../media/image52.emf"/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17.vml.rels><?xml version="1.0" encoding="UTF-8" standalone="yes"?>
<Relationships xmlns="http://schemas.openxmlformats.org/package/2006/relationships"><Relationship Id="rId4" Type="http://schemas.openxmlformats.org/officeDocument/2006/relationships/image" Target="../media/image57.emf"/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20000"/>
              </a:spcBef>
              <a:defRPr sz="1200"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zhang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20000"/>
              </a:spcBef>
              <a:defRPr sz="1200">
                <a:latin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20000"/>
              </a:spcBef>
              <a:defRPr sz="1200"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兰州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2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spcBef>
                <a:spcPct val="20000"/>
              </a:spcBef>
            </a:pPr>
            <a:fld id="{9A0DB2DC-4C9A-4742-B13C-FB6460FD3503}" type="slidenum">
              <a:rPr lang="zh-CN" altLang="en-US" sz="1200" dirty="0">
                <a:latin typeface="Tahoma" panose="020B0604030504040204" pitchFamily="34" charset="0"/>
              </a:rPr>
            </a:fld>
            <a:endParaRPr lang="zh-CN" altLang="en-US" sz="1200" dirty="0">
              <a:latin typeface="Tahom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04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20000"/>
              </a:spcBef>
              <a:buFontTx/>
              <a:buChar char="•"/>
              <a:defRPr sz="1200"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2099" name="Rectangle 9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62506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2507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20000"/>
              </a:spcBef>
              <a:buFontTx/>
              <a:buChar char="•"/>
              <a:defRPr sz="1200">
                <a:latin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2508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20000"/>
              </a:spcBef>
              <a:buFontTx/>
              <a:buChar char="•"/>
              <a:defRPr sz="1200"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2509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spcBef>
                <a:spcPct val="20000"/>
              </a:spcBef>
            </a:pPr>
            <a:fld id="{9A0DB2DC-4C9A-4742-B13C-FB6460FD3503}" type="slidenum">
              <a:rPr lang="zh-CN" altLang="en-US" sz="1200" dirty="0">
                <a:latin typeface="Tahoma" panose="020B0604030504040204" pitchFamily="34" charset="0"/>
              </a:rPr>
            </a:fld>
            <a:endParaRPr lang="zh-CN" altLang="en-US" sz="1200" dirty="0">
              <a:latin typeface="Tahom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kumimoji="0" lang="en-US" altLang="zh-CN" b="1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sym typeface="+mn-e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kumimoji="0" lang="en-US" altLang="zh-CN" b="1" i="1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华文行楷" panose="02010800040101010101" pitchFamily="2" charset="-122"/>
              <a:sym typeface="+mn-ea"/>
            </a:endParaRPr>
          </a:p>
        </p:txBody>
      </p:sp>
      <p:sp>
        <p:nvSpPr>
          <p:cNvPr id="133124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  <a:endParaRPr lang="en-US" altLang="zh-CN" dirty="0"/>
          </a:p>
        </p:txBody>
      </p:sp>
      <p:sp>
        <p:nvSpPr>
          <p:cNvPr id="133125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/>
          </a:p>
        </p:txBody>
      </p:sp>
      <p:sp>
        <p:nvSpPr>
          <p:cNvPr id="134148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  <a:endParaRPr lang="en-US" altLang="zh-CN" dirty="0"/>
          </a:p>
        </p:txBody>
      </p:sp>
      <p:sp>
        <p:nvSpPr>
          <p:cNvPr id="134149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u="heavy" dirty="0"/>
          </a:p>
        </p:txBody>
      </p:sp>
      <p:sp>
        <p:nvSpPr>
          <p:cNvPr id="135172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  <a:endParaRPr lang="en-US" altLang="zh-CN" dirty="0"/>
          </a:p>
        </p:txBody>
      </p:sp>
      <p:sp>
        <p:nvSpPr>
          <p:cNvPr id="135173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36196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  <a:endParaRPr lang="en-US" altLang="zh-CN" dirty="0"/>
          </a:p>
        </p:txBody>
      </p:sp>
      <p:sp>
        <p:nvSpPr>
          <p:cNvPr id="136197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37220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  <a:endParaRPr lang="en-US" altLang="zh-CN" dirty="0"/>
          </a:p>
        </p:txBody>
      </p:sp>
      <p:sp>
        <p:nvSpPr>
          <p:cNvPr id="137221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定理</a:t>
            </a:r>
            <a:r>
              <a:rPr lang="en-US" altLang="zh-CN"/>
              <a:t>16.1 </a:t>
            </a:r>
            <a:r>
              <a:rPr lang="zh-CN" altLang="en-US"/>
              <a:t>改为定理</a:t>
            </a:r>
            <a:r>
              <a:rPr lang="en-US" altLang="zh-CN"/>
              <a:t>1</a:t>
            </a:r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38244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  <a:endParaRPr lang="en-US" altLang="zh-CN" dirty="0"/>
          </a:p>
        </p:txBody>
      </p:sp>
      <p:sp>
        <p:nvSpPr>
          <p:cNvPr id="138245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>
              <a:sym typeface="+mn-ea"/>
            </a:endParaRPr>
          </a:p>
        </p:txBody>
      </p:sp>
      <p:sp>
        <p:nvSpPr>
          <p:cNvPr id="139268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  <a:endParaRPr lang="en-US" altLang="zh-CN" dirty="0"/>
          </a:p>
        </p:txBody>
      </p:sp>
      <p:sp>
        <p:nvSpPr>
          <p:cNvPr id="139269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kumimoji="0" lang="zh-CN" altLang="en-US" b="1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0292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  <a:endParaRPr lang="en-US" altLang="zh-CN" dirty="0"/>
          </a:p>
        </p:txBody>
      </p:sp>
      <p:sp>
        <p:nvSpPr>
          <p:cNvPr id="140293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41316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  <a:endParaRPr lang="en-US" altLang="zh-CN" dirty="0"/>
          </a:p>
        </p:txBody>
      </p:sp>
      <p:sp>
        <p:nvSpPr>
          <p:cNvPr id="141317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/>
          </a:p>
        </p:txBody>
      </p:sp>
      <p:sp>
        <p:nvSpPr>
          <p:cNvPr id="142340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  <a:endParaRPr lang="en-US" altLang="zh-CN" dirty="0"/>
          </a:p>
        </p:txBody>
      </p:sp>
      <p:sp>
        <p:nvSpPr>
          <p:cNvPr id="142341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43364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  <a:endParaRPr lang="en-US" altLang="zh-CN" dirty="0"/>
          </a:p>
        </p:txBody>
      </p:sp>
      <p:sp>
        <p:nvSpPr>
          <p:cNvPr id="143365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marL="457200" marR="0" indent="-457200" defTabSz="914400">
              <a:buClrTx/>
              <a:buSzTx/>
              <a:buFontTx/>
              <a:buAutoNum type="arabicPeriod"/>
              <a:defRPr/>
            </a:pPr>
            <a:endParaRPr kumimoji="0" lang="en-US" altLang="zh-CN" b="1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4388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  <a:endParaRPr lang="en-US" altLang="zh-CN" dirty="0"/>
          </a:p>
        </p:txBody>
      </p:sp>
      <p:sp>
        <p:nvSpPr>
          <p:cNvPr id="144389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45412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  <a:endParaRPr lang="en-US" altLang="zh-CN" dirty="0"/>
          </a:p>
        </p:txBody>
      </p:sp>
      <p:sp>
        <p:nvSpPr>
          <p:cNvPr id="145413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46436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  <a:endParaRPr lang="en-US" altLang="zh-CN" dirty="0"/>
          </a:p>
        </p:txBody>
      </p:sp>
      <p:sp>
        <p:nvSpPr>
          <p:cNvPr id="146437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47460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  <a:endParaRPr lang="en-US" altLang="zh-CN" dirty="0"/>
          </a:p>
        </p:txBody>
      </p:sp>
      <p:sp>
        <p:nvSpPr>
          <p:cNvPr id="147461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48484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  <a:endParaRPr lang="en-US" altLang="zh-CN" dirty="0"/>
          </a:p>
        </p:txBody>
      </p:sp>
      <p:sp>
        <p:nvSpPr>
          <p:cNvPr id="148485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49508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  <a:endParaRPr lang="en-US" altLang="zh-CN" dirty="0"/>
          </a:p>
        </p:txBody>
      </p:sp>
      <p:sp>
        <p:nvSpPr>
          <p:cNvPr id="149509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50532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  <a:endParaRPr lang="en-US" altLang="zh-CN" dirty="0"/>
          </a:p>
        </p:txBody>
      </p:sp>
      <p:sp>
        <p:nvSpPr>
          <p:cNvPr id="150533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kumimoji="0" lang="zh-CN" altLang="en-US" b="1" i="1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ea typeface="楷体_GB2312" pitchFamily="49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组合 9"/>
          <p:cNvGrpSpPr/>
          <p:nvPr/>
        </p:nvGrpSpPr>
        <p:grpSpPr>
          <a:xfrm>
            <a:off x="-1587" y="-12700"/>
            <a:ext cx="10288587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2302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2292" name="组合 5"/>
          <p:cNvGrpSpPr/>
          <p:nvPr/>
        </p:nvGrpSpPr>
        <p:grpSpPr>
          <a:xfrm>
            <a:off x="87313" y="47625"/>
            <a:ext cx="5708650" cy="752475"/>
            <a:chOff x="77788" y="47625"/>
            <a:chExt cx="5073649" cy="752879"/>
          </a:xfrm>
        </p:grpSpPr>
        <p:pic>
          <p:nvPicPr>
            <p:cNvPr id="12298" name="图片 13" descr="HIT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88" y="47625"/>
              <a:ext cx="2428875" cy="4318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" name="TextBox 1"/>
            <p:cNvSpPr txBox="1">
              <a:spLocks noChangeArrowheads="1"/>
            </p:cNvSpPr>
            <p:nvPr/>
          </p:nvSpPr>
          <p:spPr bwMode="auto">
            <a:xfrm>
              <a:off x="2421317" y="133396"/>
              <a:ext cx="2730120" cy="370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  <a:cs typeface="+mn-cs"/>
                </a:rPr>
                <a:t>海量数据计算研究中心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endParaRPr>
            </a:p>
          </p:txBody>
        </p:sp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701412" y="492364"/>
              <a:ext cx="3610530" cy="308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Massive Data Computing Lab @ HIT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28"/>
            <a:ext cx="874395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95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83"/>
            <a:ext cx="2314575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83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76"/>
            <a:ext cx="874395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51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82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82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8075" y="274641"/>
            <a:ext cx="2314575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274641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101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89"/>
            <a:ext cx="2314575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89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82"/>
            <a:ext cx="874395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57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609600"/>
            <a:ext cx="874395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85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85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107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95"/>
            <a:ext cx="2314575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95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组合 9"/>
          <p:cNvGrpSpPr/>
          <p:nvPr/>
        </p:nvGrpSpPr>
        <p:grpSpPr>
          <a:xfrm>
            <a:off x="-1587" y="-12700"/>
            <a:ext cx="10288587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2302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2292" name="组合 5"/>
          <p:cNvGrpSpPr/>
          <p:nvPr/>
        </p:nvGrpSpPr>
        <p:grpSpPr>
          <a:xfrm>
            <a:off x="87313" y="47625"/>
            <a:ext cx="5708650" cy="752475"/>
            <a:chOff x="77788" y="47625"/>
            <a:chExt cx="5073649" cy="752879"/>
          </a:xfrm>
        </p:grpSpPr>
        <p:pic>
          <p:nvPicPr>
            <p:cNvPr id="12298" name="图片 13" descr="HIT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88" y="47625"/>
              <a:ext cx="2428875" cy="4318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" name="TextBox 1"/>
            <p:cNvSpPr txBox="1">
              <a:spLocks noChangeArrowheads="1"/>
            </p:cNvSpPr>
            <p:nvPr/>
          </p:nvSpPr>
          <p:spPr bwMode="auto">
            <a:xfrm>
              <a:off x="2421317" y="133396"/>
              <a:ext cx="2730120" cy="370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  <a:cs typeface="+mn-cs"/>
                </a:rPr>
                <a:t>海量数据计算研究中心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endParaRPr>
            </a:p>
          </p:txBody>
        </p:sp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701412" y="492364"/>
              <a:ext cx="3610530" cy="308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Massive Data Computing Lab @ HIT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28"/>
            <a:ext cx="874395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304800"/>
            <a:ext cx="9258300" cy="1143000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600200"/>
            <a:ext cx="9258300" cy="4572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03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71525" y="609600"/>
            <a:ext cx="8743950" cy="54864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00203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00203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55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55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3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2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8075" y="274641"/>
            <a:ext cx="2314575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274641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609600"/>
            <a:ext cx="874395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71525" y="609600"/>
            <a:ext cx="8743950" cy="54864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609600"/>
            <a:ext cx="874395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1525" y="1981200"/>
            <a:ext cx="4286250" cy="4114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229225" y="1981200"/>
            <a:ext cx="4286250" cy="1981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229225" y="4114800"/>
            <a:ext cx="4286250" cy="1981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1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609600"/>
            <a:ext cx="874395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1525" y="1981200"/>
            <a:ext cx="4286250" cy="4114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229225" y="1981200"/>
            <a:ext cx="4286250" cy="1981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229225" y="4114800"/>
            <a:ext cx="4286250" cy="1981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1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14351" y="1600202"/>
            <a:ext cx="455295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219700" y="1600200"/>
            <a:ext cx="455295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219700" y="3938590"/>
            <a:ext cx="455295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ftr" sz="quarter" idx="1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©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华文新魏" panose="02010800040101010101" pitchFamily="2" charset="-122"/>
                <a:ea typeface="宋体" panose="02010600030101010101" pitchFamily="2" charset="-122"/>
                <a:cs typeface="+mn-cs"/>
              </a:rPr>
              <a:t>DKE-LAB(2009)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华文新魏" panose="020108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14351" y="1600202"/>
            <a:ext cx="455295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19700" y="1600202"/>
            <a:ext cx="455295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©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华文新魏" panose="02010800040101010101" pitchFamily="2" charset="-122"/>
                <a:ea typeface="宋体" panose="02010600030101010101" pitchFamily="2" charset="-122"/>
                <a:cs typeface="+mn-cs"/>
              </a:rPr>
              <a:t>DKE-LAB(2009)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华文新魏" panose="020108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14351" y="1600202"/>
            <a:ext cx="455295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219700" y="1600200"/>
            <a:ext cx="455295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219700" y="3938590"/>
            <a:ext cx="455295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ftr" sz="quarter" idx="1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©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华文新魏" panose="02010800040101010101" pitchFamily="2" charset="-122"/>
                <a:ea typeface="宋体" panose="02010600030101010101" pitchFamily="2" charset="-122"/>
                <a:cs typeface="+mn-cs"/>
              </a:rPr>
              <a:t>DKE-LAB(2009)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华文新魏" panose="020108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14351" y="1600202"/>
            <a:ext cx="455295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19700" y="1600202"/>
            <a:ext cx="455295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©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华文新魏" panose="02010800040101010101" pitchFamily="2" charset="-122"/>
                <a:ea typeface="宋体" panose="02010600030101010101" pitchFamily="2" charset="-122"/>
                <a:cs typeface="+mn-cs"/>
              </a:rPr>
              <a:t>DKE-LAB(2009)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华文新魏" panose="020108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9"/>
          <p:cNvGrpSpPr/>
          <p:nvPr/>
        </p:nvGrpSpPr>
        <p:grpSpPr>
          <a:xfrm>
            <a:off x="-1587" y="-12700"/>
            <a:ext cx="10288587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8446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8436" name="组合 5"/>
          <p:cNvGrpSpPr/>
          <p:nvPr/>
        </p:nvGrpSpPr>
        <p:grpSpPr>
          <a:xfrm>
            <a:off x="87313" y="47625"/>
            <a:ext cx="5708650" cy="752475"/>
            <a:chOff x="77788" y="47625"/>
            <a:chExt cx="5073649" cy="752898"/>
          </a:xfrm>
        </p:grpSpPr>
        <p:pic>
          <p:nvPicPr>
            <p:cNvPr id="18442" name="图片 13" descr="HIT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88" y="47625"/>
              <a:ext cx="2428875" cy="4318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" name="TextBox 1"/>
            <p:cNvSpPr txBox="1">
              <a:spLocks noChangeArrowheads="1"/>
            </p:cNvSpPr>
            <p:nvPr/>
          </p:nvSpPr>
          <p:spPr bwMode="auto">
            <a:xfrm>
              <a:off x="2421317" y="133398"/>
              <a:ext cx="2730120" cy="370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  <a:cs typeface="+mn-cs"/>
                </a:rPr>
                <a:t>海量数据计算研究中心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endParaRPr>
            </a:p>
          </p:txBody>
        </p:sp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701412" y="492375"/>
              <a:ext cx="3610530" cy="308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Massive Data Computing Lab @ HIT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46"/>
            <a:ext cx="874395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304800"/>
            <a:ext cx="9258300" cy="1143000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600200"/>
            <a:ext cx="9258300" cy="4572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21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304800"/>
            <a:ext cx="9258300" cy="1143000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600200"/>
            <a:ext cx="9258300" cy="4572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65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65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71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8075" y="274659"/>
            <a:ext cx="2314575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274659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54"/>
            <a:ext cx="874395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03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29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69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69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79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67"/>
            <a:ext cx="2314575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67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60"/>
            <a:ext cx="874395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00203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00203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35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73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73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85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73"/>
            <a:ext cx="2314575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73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55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55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66"/>
            <a:ext cx="874395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41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76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76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91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79"/>
            <a:ext cx="2314575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79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72"/>
            <a:ext cx="874395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47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80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80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97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85"/>
            <a:ext cx="2314575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85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58"/>
            <a:ext cx="874395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85E156-5C43-4E77-B946-6D78DE35ADE9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8738" y="6356350"/>
            <a:ext cx="911225" cy="349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sz="2800" b="1" dirty="0">
                <a:latin typeface="Calibri" panose="020F0502020204030204" pitchFamily="34" charset="0"/>
              </a:rPr>
            </a:fld>
            <a:endParaRPr lang="zh-CN" altLang="en-US" sz="2800" b="1" dirty="0">
              <a:latin typeface="Calibri" panose="020F050202020403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DC4412-EE9F-4CC4-92F3-5E8A46A2A95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33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CDC11D-4244-4DC7-8CB2-97C984EACCE2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014A6F-7F6A-4C99-930E-05013778B654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72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72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E42FBA8-C587-42CD-B4F5-BEA399DCEB79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2BA1B47-7191-48AC-B2A8-B80D7080B511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AC532CD-98C3-4952-AAB3-FBCDFF762D1E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83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813C15-49C2-422E-A2D3-A81EB316DFC2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3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2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D858FDA-DBF9-43C2-9B09-30097CBD3B36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FEBDF3-3C46-4143-8074-B4729B33C525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71"/>
            <a:ext cx="2314575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71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F82ABB0-38E1-4AB9-8934-25141D42B35A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64"/>
            <a:ext cx="874395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39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75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75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89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77"/>
            <a:ext cx="2314575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77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70"/>
            <a:ext cx="874395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45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78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78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1.pn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11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05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11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16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8" Type="http://schemas.openxmlformats.org/officeDocument/2006/relationships/theme" Target="../theme/theme12.xml"/><Relationship Id="rId17" Type="http://schemas.openxmlformats.org/officeDocument/2006/relationships/image" Target="../media/image1.png"/><Relationship Id="rId16" Type="http://schemas.openxmlformats.org/officeDocument/2006/relationships/slideLayout" Target="../slideLayouts/slideLayout142.xml"/><Relationship Id="rId15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27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0.xml"/><Relationship Id="rId8" Type="http://schemas.openxmlformats.org/officeDocument/2006/relationships/slideLayout" Target="../slideLayouts/slideLayout79.xml"/><Relationship Id="rId7" Type="http://schemas.openxmlformats.org/officeDocument/2006/relationships/slideLayout" Target="../slideLayouts/slideLayout78.xml"/><Relationship Id="rId6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72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0.xml"/><Relationship Id="rId7" Type="http://schemas.openxmlformats.org/officeDocument/2006/relationships/slideLayout" Target="../slideLayouts/slideLayout89.xml"/><Relationship Id="rId6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83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11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Times New Roman" panose="02020603050405020304" pitchFamily="18" charset="0"/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grpSp>
        <p:nvGrpSpPr>
          <p:cNvPr id="1031" name="组合 9"/>
          <p:cNvGrpSpPr/>
          <p:nvPr/>
        </p:nvGrpSpPr>
        <p:grpSpPr>
          <a:xfrm>
            <a:off x="-1587" y="-12700"/>
            <a:ext cx="10288587" cy="6897688"/>
            <a:chOff x="-1588" y="-12700"/>
            <a:chExt cx="9146151" cy="6898084"/>
          </a:xfrm>
        </p:grpSpPr>
        <p:sp>
          <p:nvSpPr>
            <p:cNvPr id="12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033" name="图片 13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43" name="文本占位符 2"/>
          <p:cNvSpPr>
            <a:spLocks noGrp="1"/>
          </p:cNvSpPr>
          <p:nvPr>
            <p:ph type="body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Times New Roman" panose="02020603050405020304" pitchFamily="18" charset="0"/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grpSp>
        <p:nvGrpSpPr>
          <p:cNvPr id="1031" name="组合 9"/>
          <p:cNvGrpSpPr/>
          <p:nvPr/>
        </p:nvGrpSpPr>
        <p:grpSpPr>
          <a:xfrm>
            <a:off x="-1587" y="-12700"/>
            <a:ext cx="10288587" cy="6897688"/>
            <a:chOff x="-1588" y="-12700"/>
            <a:chExt cx="9146151" cy="6898084"/>
          </a:xfrm>
        </p:grpSpPr>
        <p:sp>
          <p:nvSpPr>
            <p:cNvPr id="12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033" name="图片 13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Times New Roman" panose="02020603050405020304" pitchFamily="18" charset="0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2055" name="组合 9"/>
          <p:cNvGrpSpPr/>
          <p:nvPr/>
        </p:nvGrpSpPr>
        <p:grpSpPr>
          <a:xfrm>
            <a:off x="-1587" y="-12700"/>
            <a:ext cx="10288587" cy="6897688"/>
            <a:chOff x="-1588" y="-12700"/>
            <a:chExt cx="9146151" cy="6898084"/>
          </a:xfrm>
        </p:grpSpPr>
        <p:sp>
          <p:nvSpPr>
            <p:cNvPr id="12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057" name="图片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099" name="文本占位符 2"/>
          <p:cNvSpPr>
            <a:spLocks noGrp="1"/>
          </p:cNvSpPr>
          <p:nvPr>
            <p:ph type="body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123" name="文本占位符 2"/>
          <p:cNvSpPr>
            <a:spLocks noGrp="1"/>
          </p:cNvSpPr>
          <p:nvPr>
            <p:ph type="body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147" name="文本占位符 2"/>
          <p:cNvSpPr>
            <a:spLocks noGrp="1"/>
          </p:cNvSpPr>
          <p:nvPr>
            <p:ph type="body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171" name="文本占位符 2"/>
          <p:cNvSpPr>
            <a:spLocks noGrp="1"/>
          </p:cNvSpPr>
          <p:nvPr>
            <p:ph type="body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 defTabSz="914400">
              <a:defRPr kumimoji="0"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DC4412-EE9F-4CC4-92F3-5E8A46A2A95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195" name="文本占位符 2"/>
          <p:cNvSpPr>
            <a:spLocks noGrp="1"/>
          </p:cNvSpPr>
          <p:nvPr>
            <p:ph type="body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219" name="文本占位符 2"/>
          <p:cNvSpPr>
            <a:spLocks noGrp="1"/>
          </p:cNvSpPr>
          <p:nvPr>
            <p:ph type="body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42.xml"/><Relationship Id="rId4" Type="http://schemas.openxmlformats.org/officeDocument/2006/relationships/image" Target="../media/image6.png"/><Relationship Id="rId3" Type="http://schemas.openxmlformats.org/officeDocument/2006/relationships/image" Target="../media/image5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42.xml"/><Relationship Id="rId3" Type="http://schemas.openxmlformats.org/officeDocument/2006/relationships/image" Target="../media/image7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42.xml"/><Relationship Id="rId3" Type="http://schemas.openxmlformats.org/officeDocument/2006/relationships/image" Target="../media/image8.w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142.xml"/><Relationship Id="rId4" Type="http://schemas.openxmlformats.org/officeDocument/2006/relationships/image" Target="../media/image6.png"/><Relationship Id="rId3" Type="http://schemas.openxmlformats.org/officeDocument/2006/relationships/image" Target="../media/image9.w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4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4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4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4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2.xml"/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142.x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7.bin"/><Relationship Id="rId3" Type="http://schemas.openxmlformats.org/officeDocument/2006/relationships/image" Target="../media/image35.wmf"/><Relationship Id="rId2" Type="http://schemas.openxmlformats.org/officeDocument/2006/relationships/oleObject" Target="../embeddings/oleObject6.bin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7.vml"/><Relationship Id="rId6" Type="http://schemas.openxmlformats.org/officeDocument/2006/relationships/slideLayout" Target="../slideLayouts/slideLayout142.x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9.bin"/><Relationship Id="rId3" Type="http://schemas.openxmlformats.org/officeDocument/2006/relationships/image" Target="../media/image35.wmf"/><Relationship Id="rId2" Type="http://schemas.openxmlformats.org/officeDocument/2006/relationships/oleObject" Target="../embeddings/oleObject8.bin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142.x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1.bin"/><Relationship Id="rId3" Type="http://schemas.openxmlformats.org/officeDocument/2006/relationships/image" Target="../media/image35.wmf"/><Relationship Id="rId2" Type="http://schemas.openxmlformats.org/officeDocument/2006/relationships/oleObject" Target="../embeddings/oleObject10.bin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9.vml"/><Relationship Id="rId6" Type="http://schemas.openxmlformats.org/officeDocument/2006/relationships/slideLayout" Target="../slideLayouts/slideLayout142.x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3.bin"/><Relationship Id="rId3" Type="http://schemas.openxmlformats.org/officeDocument/2006/relationships/image" Target="../media/image35.wmf"/><Relationship Id="rId2" Type="http://schemas.openxmlformats.org/officeDocument/2006/relationships/oleObject" Target="../embeddings/oleObject12.bin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0.vml"/><Relationship Id="rId6" Type="http://schemas.openxmlformats.org/officeDocument/2006/relationships/slideLayout" Target="../slideLayouts/slideLayout142.x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5.bin"/><Relationship Id="rId3" Type="http://schemas.openxmlformats.org/officeDocument/2006/relationships/image" Target="../media/image35.wmf"/><Relationship Id="rId2" Type="http://schemas.openxmlformats.org/officeDocument/2006/relationships/oleObject" Target="../embeddings/oleObject14.bin"/><Relationship Id="rId1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1.vml"/><Relationship Id="rId6" Type="http://schemas.openxmlformats.org/officeDocument/2006/relationships/slideLayout" Target="../slideLayouts/slideLayout142.x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7.bin"/><Relationship Id="rId3" Type="http://schemas.openxmlformats.org/officeDocument/2006/relationships/image" Target="../media/image35.wmf"/><Relationship Id="rId2" Type="http://schemas.openxmlformats.org/officeDocument/2006/relationships/oleObject" Target="../embeddings/oleObject16.bin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wmf"/><Relationship Id="rId1" Type="http://schemas.openxmlformats.org/officeDocument/2006/relationships/oleObject" Target="../embeddings/oleObject18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3.wmf"/><Relationship Id="rId1" Type="http://schemas.openxmlformats.org/officeDocument/2006/relationships/oleObject" Target="../embeddings/oleObject19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wmf"/><Relationship Id="rId1" Type="http://schemas.openxmlformats.org/officeDocument/2006/relationships/oleObject" Target="../embeddings/oleObject20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8.emf"/><Relationship Id="rId7" Type="http://schemas.openxmlformats.org/officeDocument/2006/relationships/oleObject" Target="../embeddings/oleObject24.bin"/><Relationship Id="rId6" Type="http://schemas.openxmlformats.org/officeDocument/2006/relationships/image" Target="../media/image47.e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6.e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45.emf"/><Relationship Id="rId11" Type="http://schemas.openxmlformats.org/officeDocument/2006/relationships/notesSlide" Target="../notesSlides/notesSlide21.xml"/><Relationship Id="rId10" Type="http://schemas.openxmlformats.org/officeDocument/2006/relationships/vmlDrawing" Target="../drawings/vmlDrawing15.vml"/><Relationship Id="rId1" Type="http://schemas.openxmlformats.org/officeDocument/2006/relationships/oleObject" Target="../embeddings/oleObject21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.bin"/><Relationship Id="rId8" Type="http://schemas.openxmlformats.org/officeDocument/2006/relationships/image" Target="../media/image52.emf"/><Relationship Id="rId7" Type="http://schemas.openxmlformats.org/officeDocument/2006/relationships/oleObject" Target="../embeddings/oleObject28.bin"/><Relationship Id="rId6" Type="http://schemas.openxmlformats.org/officeDocument/2006/relationships/image" Target="../media/image51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50.e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49.emf"/><Relationship Id="rId13" Type="http://schemas.openxmlformats.org/officeDocument/2006/relationships/notesSlide" Target="../notesSlides/notesSlide24.xml"/><Relationship Id="rId12" Type="http://schemas.openxmlformats.org/officeDocument/2006/relationships/vmlDrawing" Target="../drawings/vmlDrawing16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3.emf"/><Relationship Id="rId1" Type="http://schemas.openxmlformats.org/officeDocument/2006/relationships/oleObject" Target="../embeddings/oleObject25.bin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7.emf"/><Relationship Id="rId7" Type="http://schemas.openxmlformats.org/officeDocument/2006/relationships/oleObject" Target="../embeddings/oleObject33.bin"/><Relationship Id="rId6" Type="http://schemas.openxmlformats.org/officeDocument/2006/relationships/image" Target="../media/image56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55.emf"/><Relationship Id="rId3" Type="http://schemas.openxmlformats.org/officeDocument/2006/relationships/oleObject" Target="../embeddings/oleObject31.bin"/><Relationship Id="rId2" Type="http://schemas.openxmlformats.org/officeDocument/2006/relationships/image" Target="../media/image54.emf"/><Relationship Id="rId11" Type="http://schemas.openxmlformats.org/officeDocument/2006/relationships/notesSlide" Target="../notesSlides/notesSlide30.xml"/><Relationship Id="rId10" Type="http://schemas.openxmlformats.org/officeDocument/2006/relationships/vmlDrawing" Target="../drawings/vmlDrawing17.vml"/><Relationship Id="rId1" Type="http://schemas.openxmlformats.org/officeDocument/2006/relationships/oleObject" Target="../embeddings/oleObject30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42.xml"/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1454150" y="1433513"/>
            <a:ext cx="7732713" cy="1938338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算法设计与分析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A9EE9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n-cs"/>
              </a:rPr>
              <a:t>第五讲 贪心算法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1A9EE9"/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  <a:cs typeface="+mn-cs"/>
            </a:endParaRPr>
          </a:p>
        </p:txBody>
      </p:sp>
      <p:sp>
        <p:nvSpPr>
          <p:cNvPr id="75779" name="TextBox 8"/>
          <p:cNvSpPr txBox="1"/>
          <p:nvPr/>
        </p:nvSpPr>
        <p:spPr>
          <a:xfrm>
            <a:off x="1665288" y="3948113"/>
            <a:ext cx="7121525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800" dirty="0">
                <a:ea typeface="宋体" panose="02010600030101010101" pitchFamily="2" charset="-122"/>
              </a:rPr>
              <a:t>哈尔滨工业大学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800" dirty="0">
                <a:ea typeface="宋体" panose="02010600030101010101" pitchFamily="2" charset="-122"/>
              </a:rPr>
              <a:t>何震宇 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marL="0" lvl="0" indent="0" algn="ctr">
              <a:spcBef>
                <a:spcPct val="0"/>
              </a:spcBef>
              <a:buNone/>
            </a:pPr>
            <a:endParaRPr lang="zh-CN" altLang="en-US" sz="2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518160" y="999490"/>
          <a:ext cx="9427845" cy="5814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" r:id="rId2" imgW="9420225" imgH="5810250" progId="Paint.Picture">
                  <p:embed/>
                </p:oleObj>
              </mc:Choice>
              <mc:Fallback>
                <p:oleObj name="" r:id="rId2" imgW="9420225" imgH="58102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8160" y="999490"/>
                        <a:ext cx="9427845" cy="5814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Grp="1"/>
          </p:cNvSpPr>
          <p:nvPr>
            <p:ph type="title"/>
          </p:nvPr>
        </p:nvSpPr>
        <p:spPr>
          <a:xfrm>
            <a:off x="6719570" y="132080"/>
            <a:ext cx="3484880" cy="633095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  <a:endParaRPr lang="zh-CN" altLang="en-US" sz="4000" b="1" dirty="0">
              <a:solidFill>
                <a:srgbClr val="6633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0584" y="2445999"/>
            <a:ext cx="563929" cy="2438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/>
          </p:cNvSpPr>
          <p:nvPr>
            <p:ph type="title"/>
          </p:nvPr>
        </p:nvSpPr>
        <p:spPr>
          <a:xfrm>
            <a:off x="7375525" y="131763"/>
            <a:ext cx="2828925" cy="633412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问题的定义</a:t>
            </a:r>
            <a:endParaRPr lang="zh-CN" altLang="en-US" sz="4000" b="1" dirty="0">
              <a:solidFill>
                <a:srgbClr val="6633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495935" y="1016635"/>
          <a:ext cx="9384030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2" imgW="9753600" imgH="6219825" progId="Paint.Picture">
                  <p:embed/>
                </p:oleObj>
              </mc:Choice>
              <mc:Fallback>
                <p:oleObj name="" r:id="rId2" imgW="9753600" imgH="62198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935" y="1016635"/>
                        <a:ext cx="9384030" cy="579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868045" y="1036955"/>
          <a:ext cx="8984615" cy="575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" r:id="rId2" imgW="9410700" imgH="6134100" progId="Paint.Picture">
                  <p:embed/>
                </p:oleObj>
              </mc:Choice>
              <mc:Fallback>
                <p:oleObj name="" r:id="rId2" imgW="9410700" imgH="61341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8045" y="1036955"/>
                        <a:ext cx="8984615" cy="5750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Grp="1"/>
          </p:cNvSpPr>
          <p:nvPr>
            <p:ph type="title"/>
          </p:nvPr>
        </p:nvSpPr>
        <p:spPr>
          <a:xfrm>
            <a:off x="6719570" y="132080"/>
            <a:ext cx="3484880" cy="633095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  <a:endParaRPr lang="zh-CN" altLang="en-US" sz="4000" b="1" dirty="0">
              <a:solidFill>
                <a:srgbClr val="6633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515620" y="1062990"/>
          <a:ext cx="9255760" cy="576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3" name="" r:id="rId2" imgW="9658350" imgH="6172200" progId="Paint.Picture">
                  <p:embed/>
                </p:oleObj>
              </mc:Choice>
              <mc:Fallback>
                <p:oleObj name="" r:id="rId2" imgW="9658350" imgH="61722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5620" y="1062990"/>
                        <a:ext cx="9255760" cy="576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Grp="1"/>
          </p:cNvSpPr>
          <p:nvPr>
            <p:ph type="title"/>
          </p:nvPr>
        </p:nvSpPr>
        <p:spPr>
          <a:xfrm>
            <a:off x="6719570" y="132080"/>
            <a:ext cx="3484880" cy="633095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  <a:endParaRPr lang="zh-CN" altLang="en-US" sz="4000" b="1" dirty="0">
              <a:solidFill>
                <a:srgbClr val="6633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708" y="2867150"/>
            <a:ext cx="864096" cy="3736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964" y="2206333"/>
            <a:ext cx="563929" cy="24386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Rectangle 2"/>
          <p:cNvSpPr>
            <a:spLocks noGrp="1"/>
          </p:cNvSpPr>
          <p:nvPr>
            <p:ph type="title"/>
          </p:nvPr>
        </p:nvSpPr>
        <p:spPr>
          <a:xfrm>
            <a:off x="6719570" y="132080"/>
            <a:ext cx="3484880" cy="633095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  <a:endParaRPr lang="zh-CN" altLang="en-US" sz="4000" b="1" dirty="0">
              <a:solidFill>
                <a:srgbClr val="6633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363" y="1907219"/>
            <a:ext cx="808497" cy="5004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20" y="1196752"/>
            <a:ext cx="9014047" cy="38615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6719570" y="132080"/>
            <a:ext cx="3484880" cy="633095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  <a:endParaRPr lang="zh-CN" altLang="en-US" sz="4000" b="1" dirty="0">
              <a:solidFill>
                <a:srgbClr val="6633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858" y="5949280"/>
            <a:ext cx="1021168" cy="4724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94" y="948474"/>
            <a:ext cx="8613569" cy="53608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956" y="2391419"/>
            <a:ext cx="236240" cy="1524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6719570" y="132080"/>
            <a:ext cx="3484880" cy="633095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  <a:endParaRPr lang="zh-CN" altLang="en-US" sz="4000" b="1" dirty="0">
              <a:solidFill>
                <a:srgbClr val="6633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74" y="3433193"/>
            <a:ext cx="820314" cy="3854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948" y="2762931"/>
            <a:ext cx="333333" cy="361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28" y="1541145"/>
            <a:ext cx="8749102" cy="400785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6719570" y="132080"/>
            <a:ext cx="3484880" cy="633095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  <a:endParaRPr lang="zh-CN" altLang="en-US" sz="4000" b="1" dirty="0">
              <a:solidFill>
                <a:srgbClr val="6633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483" y="1754171"/>
            <a:ext cx="685859" cy="289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60" y="3675324"/>
            <a:ext cx="829383" cy="3501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5" y="1196752"/>
            <a:ext cx="9443710" cy="393927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Grp="1"/>
          </p:cNvSpPr>
          <p:nvPr/>
        </p:nvSpPr>
        <p:spPr>
          <a:xfrm>
            <a:off x="6719570" y="132080"/>
            <a:ext cx="3484880" cy="63309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  <a:endParaRPr lang="zh-CN" altLang="en-US" sz="4000" b="1" dirty="0">
              <a:solidFill>
                <a:srgbClr val="6633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195" y="1096010"/>
            <a:ext cx="602481" cy="2447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08" y="2061470"/>
            <a:ext cx="449619" cy="2895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473" y="955784"/>
            <a:ext cx="8561733" cy="513703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Grp="1"/>
          </p:cNvSpPr>
          <p:nvPr/>
        </p:nvSpPr>
        <p:spPr>
          <a:xfrm>
            <a:off x="6719570" y="132080"/>
            <a:ext cx="3484880" cy="63309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  <a:endParaRPr lang="zh-CN" altLang="en-US" sz="4000" b="1" dirty="0">
              <a:solidFill>
                <a:srgbClr val="6633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828" y="3322311"/>
            <a:ext cx="495343" cy="2133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64" y="1340768"/>
            <a:ext cx="668647" cy="2880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956" y="2567922"/>
            <a:ext cx="495343" cy="2133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55" y="1459754"/>
            <a:ext cx="9063488" cy="41518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宋体" panose="02010600030101010101" pitchFamily="2" charset="-122"/>
                <a:cs typeface="+mj-cs"/>
              </a:rPr>
              <a:t>提纲</a:t>
            </a:r>
            <a:endParaRPr lang="zh-CN" altLang="en-US" kern="1200" dirty="0">
              <a:solidFill>
                <a:srgbClr val="0070C0"/>
              </a:solidFill>
              <a:latin typeface="+mj-lt"/>
              <a:ea typeface="宋体" panose="02010600030101010101" pitchFamily="2" charset="-122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9675" y="2060575"/>
            <a:ext cx="5434013" cy="21891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 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贪心法的基本原理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5.2 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任务安排问题</a:t>
            </a:r>
            <a:endParaRPr kumimoji="0" lang="zh-CN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5.3 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哈夫曼编码问题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5.4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最小生成树</a:t>
            </a:r>
            <a:endParaRPr kumimoji="0" lang="zh-CN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Grp="1"/>
          </p:cNvSpPr>
          <p:nvPr/>
        </p:nvSpPr>
        <p:spPr>
          <a:xfrm>
            <a:off x="6719570" y="132080"/>
            <a:ext cx="3484880" cy="63309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  <a:endParaRPr lang="zh-CN" altLang="en-US" sz="4000" b="1" dirty="0">
              <a:solidFill>
                <a:srgbClr val="6633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140" y="1052736"/>
            <a:ext cx="868755" cy="3581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940" y="2149179"/>
            <a:ext cx="434378" cy="3581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16" y="935919"/>
            <a:ext cx="9290982" cy="55879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036" y="989803"/>
            <a:ext cx="158177" cy="35817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Grp="1"/>
          </p:cNvSpPr>
          <p:nvPr/>
        </p:nvSpPr>
        <p:spPr>
          <a:xfrm>
            <a:off x="6719570" y="132080"/>
            <a:ext cx="3484880" cy="63309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  <a:endParaRPr lang="zh-CN" altLang="en-US" sz="4000" b="1" dirty="0">
              <a:solidFill>
                <a:srgbClr val="6633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125" y="2376259"/>
            <a:ext cx="153615" cy="3691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228" y="3884871"/>
            <a:ext cx="216024" cy="3434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51" y="2281567"/>
            <a:ext cx="579661" cy="4178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70" y="882346"/>
            <a:ext cx="8904339" cy="560528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Grp="1"/>
          </p:cNvSpPr>
          <p:nvPr/>
        </p:nvSpPr>
        <p:spPr>
          <a:xfrm>
            <a:off x="6719570" y="132080"/>
            <a:ext cx="3484880" cy="63309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  <a:endParaRPr lang="zh-CN" altLang="en-US" sz="4000" b="1" dirty="0">
              <a:solidFill>
                <a:srgbClr val="6633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56" y="1268760"/>
            <a:ext cx="504056" cy="3885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964" y="2492360"/>
            <a:ext cx="365792" cy="2819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44" y="1371883"/>
            <a:ext cx="8718720" cy="460269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380" y="1591566"/>
            <a:ext cx="171839" cy="3333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109" y="2829147"/>
            <a:ext cx="191056" cy="33333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Rectangle 2"/>
          <p:cNvSpPr>
            <a:spLocks noGrp="1"/>
          </p:cNvSpPr>
          <p:nvPr/>
        </p:nvSpPr>
        <p:spPr>
          <a:xfrm>
            <a:off x="6719570" y="132080"/>
            <a:ext cx="3484880" cy="63309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  <a:endParaRPr lang="zh-CN" altLang="en-US" sz="4000" b="1" dirty="0">
              <a:solidFill>
                <a:srgbClr val="6633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964" y="2266630"/>
            <a:ext cx="365792" cy="2819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93" y="980728"/>
            <a:ext cx="8876013" cy="558067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宋体" panose="02010600030101010101" pitchFamily="2" charset="-122"/>
                <a:cs typeface="+mj-cs"/>
              </a:rPr>
              <a:t>提纲</a:t>
            </a:r>
            <a:endParaRPr lang="zh-CN" altLang="en-US" kern="1200" dirty="0">
              <a:solidFill>
                <a:srgbClr val="0070C0"/>
              </a:solidFill>
              <a:latin typeface="+mj-lt"/>
              <a:ea typeface="宋体" panose="02010600030101010101" pitchFamily="2" charset="-122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9675" y="2060575"/>
            <a:ext cx="5434013" cy="21891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 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贪心法的基本原理</a:t>
            </a:r>
            <a:endParaRPr kumimoji="0" lang="zh-CN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5.2 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任务安排问题</a:t>
            </a:r>
            <a:endParaRPr kumimoji="0" lang="zh-CN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5.3 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哈夫曼编码问题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5.4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最小生成树</a:t>
            </a:r>
            <a:endParaRPr kumimoji="0" lang="zh-CN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5" name="Picture 2053" descr="BD21313_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6656388" y="692150"/>
            <a:ext cx="3630612" cy="144463"/>
          </a:xfrm>
        </p:spPr>
      </p:pic>
      <p:sp>
        <p:nvSpPr>
          <p:cNvPr id="2" name="文本占位符 1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3" name="对象 2"/>
          <p:cNvGraphicFramePr/>
          <p:nvPr/>
        </p:nvGraphicFramePr>
        <p:xfrm>
          <a:off x="7415530" y="63500"/>
          <a:ext cx="2659380" cy="562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5" name="" r:id="rId2" imgW="2657475" imgH="561975" progId="Paint.Picture">
                  <p:embed/>
                </p:oleObj>
              </mc:Choice>
              <mc:Fallback>
                <p:oleObj name="" r:id="rId2" imgW="2657475" imgH="5619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15530" y="63500"/>
                        <a:ext cx="2659380" cy="562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/>
        </p:nvGraphicFramePr>
        <p:xfrm>
          <a:off x="280035" y="1512570"/>
          <a:ext cx="9294495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6" name="" r:id="rId4" imgW="9286875" imgH="4067175" progId="Paint.Picture">
                  <p:embed/>
                </p:oleObj>
              </mc:Choice>
              <mc:Fallback>
                <p:oleObj name="" r:id="rId4" imgW="9286875" imgH="406717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0035" y="1512570"/>
                        <a:ext cx="9294495" cy="407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9" name="Rectangle 2051"/>
          <p:cNvSpPr>
            <a:spLocks noGrp="1" noChangeArrowheads="1"/>
          </p:cNvSpPr>
          <p:nvPr>
            <p:ph type="body" sz="half" idx="1"/>
          </p:nvPr>
        </p:nvSpPr>
        <p:spPr>
          <a:xfrm>
            <a:off x="679450" y="1557338"/>
            <a:ext cx="9309100" cy="4464050"/>
          </a:xfrm>
          <a:solidFill>
            <a:srgbClr val="FFFFFF"/>
          </a:solidFill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二进制字符编码</a:t>
            </a:r>
            <a:endParaRPr kumimoji="0" lang="zh-CN" altLang="en-US" sz="3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每个字符用一个二进制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0、1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串来表示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.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固定长编码</a:t>
            </a:r>
            <a:endParaRPr kumimoji="0" lang="zh-CN" altLang="en-US" sz="3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每个字符都用相同长的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0、1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串表示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.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可变长编码</a:t>
            </a:r>
            <a:endParaRPr kumimoji="0" lang="zh-CN" altLang="en-US" sz="3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经常出现的字符用短码，不经常出现的用长码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前缀编码</a:t>
            </a:r>
            <a:endParaRPr kumimoji="0" lang="zh-CN" altLang="en-US" sz="3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无任何字符的编码是另一个字符编码的前缀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pic>
        <p:nvPicPr>
          <p:cNvPr id="95235" name="Picture 2053" descr="BD21313_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6656388" y="692150"/>
            <a:ext cx="3630612" cy="144463"/>
          </a:xfrm>
        </p:spPr>
      </p:pic>
      <p:sp>
        <p:nvSpPr>
          <p:cNvPr id="659460" name="Text Box 2052"/>
          <p:cNvSpPr txBox="1">
            <a:spLocks noChangeArrowheads="1"/>
          </p:cNvSpPr>
          <p:nvPr/>
        </p:nvSpPr>
        <p:spPr bwMode="auto">
          <a:xfrm>
            <a:off x="7448550" y="63500"/>
            <a:ext cx="27352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kumimoji="1" lang="zh-CN" altLang="en-US" sz="4000" b="1" kern="1200" cap="none" spc="0" normalizeH="0" baseline="0" noProof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问题的定义</a:t>
            </a:r>
            <a:endParaRPr kumimoji="1" lang="zh-CN" altLang="en-US" sz="4000" b="1" kern="1200" cap="none" spc="0" normalizeH="0" baseline="0" noProof="0"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5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5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5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5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5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5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5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5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5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5" name="Picture 2053" descr="BD21313_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6656388" y="692150"/>
            <a:ext cx="3630612" cy="144463"/>
          </a:xfrm>
        </p:spPr>
      </p:pic>
      <p:graphicFrame>
        <p:nvGraphicFramePr>
          <p:cNvPr id="3" name="对象 2"/>
          <p:cNvGraphicFramePr/>
          <p:nvPr/>
        </p:nvGraphicFramePr>
        <p:xfrm>
          <a:off x="7415530" y="63500"/>
          <a:ext cx="2659380" cy="562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9" name="" r:id="rId2" imgW="2657475" imgH="561975" progId="Paint.Picture">
                  <p:embed/>
                </p:oleObj>
              </mc:Choice>
              <mc:Fallback>
                <p:oleObj name="" r:id="rId2" imgW="2657475" imgH="5619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15530" y="63500"/>
                        <a:ext cx="2659380" cy="562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381635" y="964565"/>
          <a:ext cx="9523095" cy="4928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0" name="" r:id="rId4" imgW="9515475" imgH="4924425" progId="Paint.Picture">
                  <p:embed/>
                </p:oleObj>
              </mc:Choice>
              <mc:Fallback>
                <p:oleObj name="" r:id="rId4" imgW="9515475" imgH="49244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635" y="964565"/>
                        <a:ext cx="9523095" cy="4928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5" name="Picture 2053" descr="BD21313_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6656388" y="692150"/>
            <a:ext cx="3630612" cy="144463"/>
          </a:xfrm>
        </p:spPr>
      </p:pic>
      <p:graphicFrame>
        <p:nvGraphicFramePr>
          <p:cNvPr id="3" name="对象 2"/>
          <p:cNvGraphicFramePr/>
          <p:nvPr/>
        </p:nvGraphicFramePr>
        <p:xfrm>
          <a:off x="7415530" y="63500"/>
          <a:ext cx="2659380" cy="562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3" name="" r:id="rId2" imgW="2657475" imgH="561975" progId="Paint.Picture">
                  <p:embed/>
                </p:oleObj>
              </mc:Choice>
              <mc:Fallback>
                <p:oleObj name="" r:id="rId2" imgW="2657475" imgH="5619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15530" y="63500"/>
                        <a:ext cx="2659380" cy="562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443865" y="1155065"/>
          <a:ext cx="9399270" cy="4547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4" name="" r:id="rId4" imgW="9391650" imgH="4543425" progId="Paint.Picture">
                  <p:embed/>
                </p:oleObj>
              </mc:Choice>
              <mc:Fallback>
                <p:oleObj name="" r:id="rId4" imgW="9391650" imgH="45434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3865" y="1155065"/>
                        <a:ext cx="9399270" cy="4547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5" name="Picture 2053" descr="BD21313_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6656388" y="692150"/>
            <a:ext cx="3630612" cy="144463"/>
          </a:xfrm>
        </p:spPr>
      </p:pic>
      <p:graphicFrame>
        <p:nvGraphicFramePr>
          <p:cNvPr id="3" name="对象 2"/>
          <p:cNvGraphicFramePr/>
          <p:nvPr/>
        </p:nvGraphicFramePr>
        <p:xfrm>
          <a:off x="7415530" y="63500"/>
          <a:ext cx="2659380" cy="562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7" name="" r:id="rId2" imgW="2657475" imgH="561975" progId="Paint.Picture">
                  <p:embed/>
                </p:oleObj>
              </mc:Choice>
              <mc:Fallback>
                <p:oleObj name="" r:id="rId2" imgW="2657475" imgH="5619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15530" y="63500"/>
                        <a:ext cx="2659380" cy="562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615315" y="1226820"/>
          <a:ext cx="9055735" cy="4404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8" name="" r:id="rId4" imgW="9048750" imgH="4400550" progId="Paint.Picture">
                  <p:embed/>
                </p:oleObj>
              </mc:Choice>
              <mc:Fallback>
                <p:oleObj name="" r:id="rId4" imgW="9048750" imgH="44005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315" y="1226820"/>
                        <a:ext cx="9055735" cy="4404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30250" y="1196975"/>
            <a:ext cx="9309100" cy="5327650"/>
          </a:xfrm>
          <a:solidFill>
            <a:schemeClr val="bg1"/>
          </a:solidFill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贪心算法的基本思想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求解最优化问题的算法包含一系列步骤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每一步都有一组选择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作出在当前看来最好的选择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希望通过作出局部优化选择达到全局优化选择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算法不一定总产生优化解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算法是否产生优化解，需严格证明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算法产生优化解的条件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贪心选择性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优化子结构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pic>
        <p:nvPicPr>
          <p:cNvPr id="77827" name="Picture 5" descr="BD21313_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4783138" y="908050"/>
            <a:ext cx="5503862" cy="144463"/>
          </a:xfrm>
        </p:spPr>
      </p:pic>
      <p:sp>
        <p:nvSpPr>
          <p:cNvPr id="620548" name="Text Box 4"/>
          <p:cNvSpPr txBox="1">
            <a:spLocks noChangeArrowheads="1"/>
          </p:cNvSpPr>
          <p:nvPr/>
        </p:nvSpPr>
        <p:spPr bwMode="auto">
          <a:xfrm>
            <a:off x="5165725" y="188913"/>
            <a:ext cx="50911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kumimoji="1" lang="zh-CN" altLang="en-US" sz="4000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onotype Corsiva" panose="03010101010201010101" pitchFamily="66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1" lang="zh-CN" altLang="en-US" sz="4000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算法的基本概念</a:t>
            </a:r>
            <a:endParaRPr kumimoji="1" lang="zh-CN" altLang="en-US" sz="4000" b="1" kern="1200" cap="none" spc="0" normalizeH="0" baseline="0" noProof="0" dirty="0"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0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0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0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0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20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0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20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20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20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20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0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0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0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0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20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0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20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20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5" name="Picture 2053" descr="BD21313_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6656388" y="692150"/>
            <a:ext cx="3630612" cy="144463"/>
          </a:xfrm>
        </p:spPr>
      </p:pic>
      <p:graphicFrame>
        <p:nvGraphicFramePr>
          <p:cNvPr id="3" name="对象 2"/>
          <p:cNvGraphicFramePr/>
          <p:nvPr/>
        </p:nvGraphicFramePr>
        <p:xfrm>
          <a:off x="7415530" y="63500"/>
          <a:ext cx="2659380" cy="562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1" name="" r:id="rId2" imgW="2657475" imgH="561975" progId="Paint.Picture">
                  <p:embed/>
                </p:oleObj>
              </mc:Choice>
              <mc:Fallback>
                <p:oleObj name="" r:id="rId2" imgW="2657475" imgH="5619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15530" y="63500"/>
                        <a:ext cx="2659380" cy="562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272415" y="988695"/>
          <a:ext cx="9504045" cy="5786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2" name="" r:id="rId4" imgW="9496425" imgH="5781675" progId="Paint.Picture">
                  <p:embed/>
                </p:oleObj>
              </mc:Choice>
              <mc:Fallback>
                <p:oleObj name="" r:id="rId4" imgW="9496425" imgH="57816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2415" y="988695"/>
                        <a:ext cx="9504045" cy="5786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5" name="Picture 2053" descr="BD21313_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6656388" y="692150"/>
            <a:ext cx="3630612" cy="144463"/>
          </a:xfrm>
        </p:spPr>
      </p:pic>
      <p:graphicFrame>
        <p:nvGraphicFramePr>
          <p:cNvPr id="3" name="对象 2"/>
          <p:cNvGraphicFramePr/>
          <p:nvPr/>
        </p:nvGraphicFramePr>
        <p:xfrm>
          <a:off x="7415530" y="63500"/>
          <a:ext cx="2659380" cy="562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5" name="" r:id="rId2" imgW="2657475" imgH="561975" progId="Paint.Picture">
                  <p:embed/>
                </p:oleObj>
              </mc:Choice>
              <mc:Fallback>
                <p:oleObj name="" r:id="rId2" imgW="2657475" imgH="5619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15530" y="63500"/>
                        <a:ext cx="2659380" cy="562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395605" y="1071880"/>
          <a:ext cx="9322435" cy="566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6" name="" r:id="rId4" imgW="9315450" imgH="5657850" progId="Paint.Picture">
                  <p:embed/>
                </p:oleObj>
              </mc:Choice>
              <mc:Fallback>
                <p:oleObj name="" r:id="rId4" imgW="9315450" imgH="56578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605" y="1071880"/>
                        <a:ext cx="9322435" cy="566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3"/>
          <p:cNvSpPr/>
          <p:nvPr/>
        </p:nvSpPr>
        <p:spPr>
          <a:xfrm>
            <a:off x="2551113" y="1328738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1924" name="Text Box 4"/>
          <p:cNvSpPr txBox="1">
            <a:spLocks noChangeArrowheads="1"/>
          </p:cNvSpPr>
          <p:nvPr/>
        </p:nvSpPr>
        <p:spPr bwMode="auto">
          <a:xfrm>
            <a:off x="247650" y="981075"/>
            <a:ext cx="1716088" cy="641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Char char="•"/>
              <a:defRPr/>
            </a:pPr>
            <a:r>
              <a:rPr kumimoji="0" lang="zh-CN" altLang="en-US" sz="36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编码树</a:t>
            </a:r>
            <a:endParaRPr kumimoji="0" lang="zh-CN" altLang="en-US" sz="2800" kern="1200" cap="none" spc="0" normalizeH="0" baseline="0" noProof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6260" name="Rectangle 27"/>
          <p:cNvSpPr/>
          <p:nvPr/>
        </p:nvSpPr>
        <p:spPr>
          <a:xfrm>
            <a:off x="4495800" y="5949950"/>
            <a:ext cx="2376488" cy="71913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1948" name="AutoShape 28"/>
          <p:cNvSpPr>
            <a:spLocks noChangeArrowheads="1"/>
          </p:cNvSpPr>
          <p:nvPr/>
        </p:nvSpPr>
        <p:spPr bwMode="auto">
          <a:xfrm>
            <a:off x="1039813" y="5084763"/>
            <a:ext cx="3311525" cy="1081088"/>
          </a:xfrm>
          <a:prstGeom prst="wedgeRoundRectCallout">
            <a:avLst>
              <a:gd name="adj1" fmla="val 78620"/>
              <a:gd name="adj2" fmla="val -24741"/>
              <a:gd name="adj3" fmla="val 16667"/>
            </a:avLst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叶结点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: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用字符及其出现频率标记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721949" name="AutoShape 29"/>
          <p:cNvSpPr>
            <a:spLocks noChangeArrowheads="1"/>
          </p:cNvSpPr>
          <p:nvPr/>
        </p:nvSpPr>
        <p:spPr bwMode="auto">
          <a:xfrm>
            <a:off x="534988" y="2924175"/>
            <a:ext cx="2520950" cy="1511300"/>
          </a:xfrm>
          <a:prstGeom prst="wedgeRoundRectCallout">
            <a:avLst>
              <a:gd name="adj1" fmla="val 89926"/>
              <a:gd name="adj2" fmla="val -8718"/>
              <a:gd name="adj3" fmla="val 16667"/>
            </a:avLst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内结点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: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用其子树的叶结点的频率和标记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721950" name="AutoShape 30"/>
          <p:cNvSpPr>
            <a:spLocks noChangeArrowheads="1"/>
          </p:cNvSpPr>
          <p:nvPr/>
        </p:nvSpPr>
        <p:spPr bwMode="auto">
          <a:xfrm>
            <a:off x="6656388" y="981075"/>
            <a:ext cx="3311525" cy="1008063"/>
          </a:xfrm>
          <a:prstGeom prst="wedgeRoundRectCallout">
            <a:avLst>
              <a:gd name="adj1" fmla="val -43194"/>
              <a:gd name="adj2" fmla="val 123699"/>
              <a:gd name="adj3" fmla="val 16667"/>
            </a:avLst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边标记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: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左边标记0，右侧边标记1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grpSp>
        <p:nvGrpSpPr>
          <p:cNvPr id="721962" name="Group 42"/>
          <p:cNvGrpSpPr/>
          <p:nvPr/>
        </p:nvGrpSpPr>
        <p:grpSpPr>
          <a:xfrm>
            <a:off x="2843213" y="1557338"/>
            <a:ext cx="5829300" cy="3960812"/>
            <a:chOff x="1564" y="981"/>
            <a:chExt cx="3672" cy="2495"/>
          </a:xfrm>
        </p:grpSpPr>
        <p:grpSp>
          <p:nvGrpSpPr>
            <p:cNvPr id="96265" name="Group 26"/>
            <p:cNvGrpSpPr/>
            <p:nvPr/>
          </p:nvGrpSpPr>
          <p:grpSpPr>
            <a:xfrm>
              <a:off x="1564" y="981"/>
              <a:ext cx="3672" cy="2495"/>
              <a:chOff x="247" y="1026"/>
              <a:chExt cx="3672" cy="2495"/>
            </a:xfrm>
          </p:grpSpPr>
          <p:sp>
            <p:nvSpPr>
              <p:cNvPr id="721925" name="Rectangle 5"/>
              <p:cNvSpPr>
                <a:spLocks noChangeArrowheads="1"/>
              </p:cNvSpPr>
              <p:nvPr/>
            </p:nvSpPr>
            <p:spPr bwMode="auto">
              <a:xfrm>
                <a:off x="1109" y="1026"/>
                <a:ext cx="49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100</a:t>
                </a:r>
                <a:endPara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1926" name="Rectangle 6"/>
              <p:cNvSpPr>
                <a:spLocks noChangeArrowheads="1"/>
              </p:cNvSpPr>
              <p:nvPr/>
            </p:nvSpPr>
            <p:spPr bwMode="auto">
              <a:xfrm>
                <a:off x="247" y="1570"/>
                <a:ext cx="49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a: 45</a:t>
                </a:r>
                <a:endPara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1927" name="Rectangle 7"/>
              <p:cNvSpPr>
                <a:spLocks noChangeArrowheads="1"/>
              </p:cNvSpPr>
              <p:nvPr/>
            </p:nvSpPr>
            <p:spPr bwMode="auto">
              <a:xfrm>
                <a:off x="1971" y="1570"/>
                <a:ext cx="49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55</a:t>
                </a:r>
                <a:endPara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1928" name="Rectangle 8"/>
              <p:cNvSpPr>
                <a:spLocks noChangeArrowheads="1"/>
              </p:cNvSpPr>
              <p:nvPr/>
            </p:nvSpPr>
            <p:spPr bwMode="auto">
              <a:xfrm>
                <a:off x="2833" y="2115"/>
                <a:ext cx="49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30</a:t>
                </a:r>
                <a:endPara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1929" name="Rectangle 9"/>
              <p:cNvSpPr>
                <a:spLocks noChangeArrowheads="1"/>
              </p:cNvSpPr>
              <p:nvPr/>
            </p:nvSpPr>
            <p:spPr bwMode="auto">
              <a:xfrm>
                <a:off x="1064" y="2115"/>
                <a:ext cx="49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25</a:t>
                </a:r>
                <a:endPara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1930" name="Rectangle 10"/>
              <p:cNvSpPr>
                <a:spLocks noChangeArrowheads="1"/>
              </p:cNvSpPr>
              <p:nvPr/>
            </p:nvSpPr>
            <p:spPr bwMode="auto">
              <a:xfrm>
                <a:off x="565" y="2704"/>
                <a:ext cx="49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c: 12</a:t>
                </a:r>
                <a:endPara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1931" name="Rectangle 11"/>
              <p:cNvSpPr>
                <a:spLocks noChangeArrowheads="1"/>
              </p:cNvSpPr>
              <p:nvPr/>
            </p:nvSpPr>
            <p:spPr bwMode="auto">
              <a:xfrm>
                <a:off x="1562" y="2704"/>
                <a:ext cx="499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b: 13</a:t>
                </a:r>
                <a:endPara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1932" name="Rectangle 12"/>
              <p:cNvSpPr>
                <a:spLocks noChangeArrowheads="1"/>
              </p:cNvSpPr>
              <p:nvPr/>
            </p:nvSpPr>
            <p:spPr bwMode="auto">
              <a:xfrm>
                <a:off x="2334" y="2704"/>
                <a:ext cx="49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14</a:t>
                </a:r>
                <a:endPara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1933" name="Rectangle 13"/>
              <p:cNvSpPr>
                <a:spLocks noChangeArrowheads="1"/>
              </p:cNvSpPr>
              <p:nvPr/>
            </p:nvSpPr>
            <p:spPr bwMode="auto">
              <a:xfrm>
                <a:off x="3331" y="2704"/>
                <a:ext cx="58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d: 16</a:t>
                </a:r>
                <a:endPara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1934" name="Rectangle 14"/>
              <p:cNvSpPr>
                <a:spLocks noChangeArrowheads="1"/>
              </p:cNvSpPr>
              <p:nvPr/>
            </p:nvSpPr>
            <p:spPr bwMode="auto">
              <a:xfrm>
                <a:off x="2833" y="3294"/>
                <a:ext cx="49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e: 9</a:t>
                </a:r>
                <a:endPara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1935" name="Rectangle 15"/>
              <p:cNvSpPr>
                <a:spLocks noChangeArrowheads="1"/>
              </p:cNvSpPr>
              <p:nvPr/>
            </p:nvSpPr>
            <p:spPr bwMode="auto">
              <a:xfrm>
                <a:off x="1835" y="3294"/>
                <a:ext cx="49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f: 5</a:t>
                </a:r>
                <a:endPara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6287" name="Line 16"/>
              <p:cNvSpPr/>
              <p:nvPr/>
            </p:nvSpPr>
            <p:spPr>
              <a:xfrm flipH="1">
                <a:off x="518" y="1253"/>
                <a:ext cx="726" cy="317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6288" name="Line 17"/>
              <p:cNvSpPr/>
              <p:nvPr/>
            </p:nvSpPr>
            <p:spPr>
              <a:xfrm>
                <a:off x="1471" y="1253"/>
                <a:ext cx="680" cy="317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6289" name="Line 18"/>
              <p:cNvSpPr/>
              <p:nvPr/>
            </p:nvSpPr>
            <p:spPr>
              <a:xfrm flipH="1">
                <a:off x="1290" y="1797"/>
                <a:ext cx="771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6290" name="Line 19"/>
              <p:cNvSpPr/>
              <p:nvPr/>
            </p:nvSpPr>
            <p:spPr>
              <a:xfrm>
                <a:off x="2378" y="1797"/>
                <a:ext cx="681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6291" name="Line 20"/>
              <p:cNvSpPr/>
              <p:nvPr/>
            </p:nvSpPr>
            <p:spPr>
              <a:xfrm flipH="1">
                <a:off x="791" y="2341"/>
                <a:ext cx="408" cy="363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6292" name="Line 21"/>
              <p:cNvSpPr/>
              <p:nvPr/>
            </p:nvSpPr>
            <p:spPr>
              <a:xfrm>
                <a:off x="1426" y="2341"/>
                <a:ext cx="363" cy="363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6293" name="Line 22"/>
              <p:cNvSpPr/>
              <p:nvPr/>
            </p:nvSpPr>
            <p:spPr>
              <a:xfrm flipH="1">
                <a:off x="2605" y="2341"/>
                <a:ext cx="363" cy="363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6294" name="Line 23"/>
              <p:cNvSpPr/>
              <p:nvPr/>
            </p:nvSpPr>
            <p:spPr>
              <a:xfrm>
                <a:off x="3195" y="2341"/>
                <a:ext cx="408" cy="363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6295" name="Line 24"/>
              <p:cNvSpPr/>
              <p:nvPr/>
            </p:nvSpPr>
            <p:spPr>
              <a:xfrm flipH="1">
                <a:off x="2061" y="2931"/>
                <a:ext cx="408" cy="363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6296" name="Line 25"/>
              <p:cNvSpPr/>
              <p:nvPr/>
            </p:nvSpPr>
            <p:spPr>
              <a:xfrm>
                <a:off x="2696" y="2931"/>
                <a:ext cx="408" cy="363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</p:grpSp>
        <p:sp>
          <p:nvSpPr>
            <p:cNvPr id="721952" name="Text Box 32"/>
            <p:cNvSpPr txBox="1">
              <a:spLocks noChangeArrowheads="1"/>
            </p:cNvSpPr>
            <p:nvPr/>
          </p:nvSpPr>
          <p:spPr bwMode="auto">
            <a:xfrm>
              <a:off x="1969" y="1117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1953" name="Text Box 33"/>
            <p:cNvSpPr txBox="1">
              <a:spLocks noChangeArrowheads="1"/>
            </p:cNvSpPr>
            <p:nvPr/>
          </p:nvSpPr>
          <p:spPr bwMode="auto">
            <a:xfrm>
              <a:off x="3376" y="284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1954" name="Text Box 34"/>
            <p:cNvSpPr txBox="1">
              <a:spLocks noChangeArrowheads="1"/>
            </p:cNvSpPr>
            <p:nvPr/>
          </p:nvSpPr>
          <p:spPr bwMode="auto">
            <a:xfrm>
              <a:off x="3874" y="2251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1955" name="Text Box 35"/>
            <p:cNvSpPr txBox="1">
              <a:spLocks noChangeArrowheads="1"/>
            </p:cNvSpPr>
            <p:nvPr/>
          </p:nvSpPr>
          <p:spPr bwMode="auto">
            <a:xfrm>
              <a:off x="2785" y="1661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1956" name="Text Box 36"/>
            <p:cNvSpPr txBox="1">
              <a:spLocks noChangeArrowheads="1"/>
            </p:cNvSpPr>
            <p:nvPr/>
          </p:nvSpPr>
          <p:spPr bwMode="auto">
            <a:xfrm>
              <a:off x="2106" y="2251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1957" name="Text Box 37"/>
            <p:cNvSpPr txBox="1">
              <a:spLocks noChangeArrowheads="1"/>
            </p:cNvSpPr>
            <p:nvPr/>
          </p:nvSpPr>
          <p:spPr bwMode="auto">
            <a:xfrm>
              <a:off x="3149" y="1107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1958" name="Text Box 38"/>
            <p:cNvSpPr txBox="1">
              <a:spLocks noChangeArrowheads="1"/>
            </p:cNvSpPr>
            <p:nvPr/>
          </p:nvSpPr>
          <p:spPr bwMode="auto">
            <a:xfrm>
              <a:off x="3920" y="161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1959" name="Text Box 39"/>
            <p:cNvSpPr txBox="1">
              <a:spLocks noChangeArrowheads="1"/>
            </p:cNvSpPr>
            <p:nvPr/>
          </p:nvSpPr>
          <p:spPr bwMode="auto">
            <a:xfrm>
              <a:off x="4238" y="284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1960" name="Text Box 40"/>
            <p:cNvSpPr txBox="1">
              <a:spLocks noChangeArrowheads="1"/>
            </p:cNvSpPr>
            <p:nvPr/>
          </p:nvSpPr>
          <p:spPr bwMode="auto">
            <a:xfrm>
              <a:off x="4737" y="2251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1961" name="Text Box 41"/>
            <p:cNvSpPr txBox="1">
              <a:spLocks noChangeArrowheads="1"/>
            </p:cNvSpPr>
            <p:nvPr/>
          </p:nvSpPr>
          <p:spPr bwMode="auto">
            <a:xfrm>
              <a:off x="2921" y="2241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1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1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1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1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1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1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1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1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948" grpId="0" animBg="1"/>
      <p:bldP spid="721949" grpId="0" animBg="1"/>
      <p:bldP spid="72195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9829800" cy="4191000"/>
          </a:xfrm>
          <a:solidFill>
            <a:srgbClr val="FFFFFF"/>
          </a:solidFill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编码树</a:t>
            </a:r>
            <a:r>
              <a:rPr kumimoji="0" lang="en-US" altLang="zh-CN" sz="36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的代价</a:t>
            </a:r>
            <a:endParaRPr kumimoji="0" lang="zh-CN" altLang="en-US" sz="3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设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是字母表,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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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endParaRPr kumimoji="0" lang="en-US" altLang="zh-CN" sz="3200" b="1" i="1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f(c)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在文件中出现的频率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d</a:t>
            </a:r>
            <a:r>
              <a:rPr kumimoji="0" lang="en-US" altLang="zh-CN" sz="32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(c)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是叶子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在树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中的深度，即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的编码长度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的代价是编码一个文件的所有字符的代码位数: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         </a:t>
            </a:r>
            <a:r>
              <a:rPr kumimoji="0" lang="en-US" altLang="zh-CN" sz="36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B(T)=</a:t>
            </a:r>
            <a:endParaRPr kumimoji="0" lang="zh-CN" altLang="en-US" sz="3600" b="1" i="1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sp>
        <p:nvSpPr>
          <p:cNvPr id="97283" name="Rectangle 7"/>
          <p:cNvSpPr/>
          <p:nvPr/>
        </p:nvSpPr>
        <p:spPr>
          <a:xfrm>
            <a:off x="4710113" y="325755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7284" name="Object 6"/>
          <p:cNvGraphicFramePr>
            <a:graphicFrameLocks noChangeAspect="1"/>
          </p:cNvGraphicFramePr>
          <p:nvPr/>
        </p:nvGraphicFramePr>
        <p:xfrm>
          <a:off x="3962400" y="4495800"/>
          <a:ext cx="21336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1" name="" r:id="rId1" imgW="862965" imgH="342900" progId="Equation.2">
                  <p:embed/>
                </p:oleObj>
              </mc:Choice>
              <mc:Fallback>
                <p:oleObj name="" r:id="rId1" imgW="862965" imgH="342900" progId="Equation.2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62400" y="4495800"/>
                        <a:ext cx="2133600" cy="800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39" name="Rectangle 1027"/>
          <p:cNvSpPr>
            <a:spLocks noGrp="1" noChangeArrowheads="1"/>
          </p:cNvSpPr>
          <p:nvPr>
            <p:ph idx="1"/>
          </p:nvPr>
        </p:nvSpPr>
        <p:spPr>
          <a:xfrm>
            <a:off x="1327150" y="908050"/>
            <a:ext cx="7581900" cy="2590800"/>
          </a:xfrm>
          <a:solidFill>
            <a:srgbClr val="FFFFFF"/>
          </a:solidFill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优化编码树问题</a:t>
            </a:r>
            <a:endParaRPr kumimoji="0" lang="zh-CN" altLang="en-US" sz="3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输入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: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字母表 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 = 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{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en-US" altLang="zh-CN" sz="32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1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, c</a:t>
            </a:r>
            <a:r>
              <a:rPr kumimoji="0" lang="en-US" altLang="zh-CN" sz="32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2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, ...., c</a:t>
            </a:r>
            <a:r>
              <a:rPr kumimoji="0" lang="en-US" altLang="zh-CN" sz="32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n 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}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，</a:t>
            </a:r>
            <a:endParaRPr kumimoji="0" lang="en-US" altLang="zh-CN" sz="3200" b="1" i="1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      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 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频率表 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F = 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{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f(c</a:t>
            </a:r>
            <a:r>
              <a:rPr kumimoji="0" lang="en-US" altLang="zh-CN" sz="32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1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), f(c</a:t>
            </a:r>
            <a:r>
              <a:rPr kumimoji="0" lang="en-US" altLang="zh-CN" sz="32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2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), ..., f(c</a:t>
            </a:r>
            <a:r>
              <a:rPr kumimoji="0" lang="en-US" altLang="zh-CN" sz="32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n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)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}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输出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: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具有最小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B(T)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前缀编码树 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705540" name="Rectangle 1028"/>
          <p:cNvSpPr>
            <a:spLocks noChangeArrowheads="1"/>
          </p:cNvSpPr>
          <p:nvPr/>
        </p:nvSpPr>
        <p:spPr bwMode="auto">
          <a:xfrm>
            <a:off x="1182688" y="3429000"/>
            <a:ext cx="7993063" cy="2016125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贪心思想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  <a:endParaRPr kumimoji="0" lang="zh-CN" altLang="en-US" sz="3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循环地选择具有最低频率的两个结点，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生成一棵子树，直至形成树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5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5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54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9" name="Rectangle 5"/>
          <p:cNvSpPr>
            <a:spLocks noGrp="1" noChangeArrowheads="1"/>
          </p:cNvSpPr>
          <p:nvPr>
            <p:ph type="title"/>
          </p:nvPr>
        </p:nvSpPr>
        <p:spPr>
          <a:xfrm>
            <a:off x="5935663" y="188913"/>
            <a:ext cx="4268788" cy="86518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华文行楷" panose="02010800040101010101" pitchFamily="2" charset="-122"/>
                <a:cs typeface="+mj-cs"/>
              </a:rPr>
              <a:t>优化解的结构分析</a:t>
            </a:r>
            <a:endParaRPr kumimoji="1" lang="zh-CN" altLang="en-US" sz="4000" b="1" i="0" u="none" strike="noStrike" kern="1200" cap="none" spc="0" normalizeH="0" baseline="0" noProof="0">
              <a:ln>
                <a:noFill/>
              </a:ln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华文行楷" panose="02010800040101010101" pitchFamily="2" charset="-122"/>
              <a:cs typeface="+mj-cs"/>
            </a:endParaRPr>
          </a:p>
        </p:txBody>
      </p:sp>
      <p:sp>
        <p:nvSpPr>
          <p:cNvPr id="641027" name="Rectangle 3"/>
          <p:cNvSpPr>
            <a:spLocks noGrp="1" noChangeArrowheads="1"/>
          </p:cNvSpPr>
          <p:nvPr>
            <p:ph idx="1"/>
          </p:nvPr>
        </p:nvSpPr>
        <p:spPr>
          <a:xfrm>
            <a:off x="1781175" y="2276475"/>
            <a:ext cx="7826375" cy="194468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我们需要证明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优化前缀树问题具有优化子结构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优化前缀树问题具有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选择性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pic>
        <p:nvPicPr>
          <p:cNvPr id="99332" name="Picture 6" descr="BD21313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9400" y="908050"/>
            <a:ext cx="4897438" cy="1444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9" name="Rectangle 3"/>
          <p:cNvSpPr>
            <a:spLocks noGrp="1" noChangeArrowheads="1"/>
          </p:cNvSpPr>
          <p:nvPr>
            <p:ph idx="1"/>
          </p:nvPr>
        </p:nvSpPr>
        <p:spPr>
          <a:xfrm>
            <a:off x="103188" y="92075"/>
            <a:ext cx="9648825" cy="3624263"/>
          </a:xfrm>
          <a:solidFill>
            <a:schemeClr val="bg1"/>
          </a:solidFill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优化子结构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引理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设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是字母表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的优化前缀树，</a:t>
            </a:r>
            <a:r>
              <a:rPr kumimoji="0" lang="zh-CN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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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C，f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(c)</a:t>
            </a:r>
            <a:endParaRPr kumimoji="0" lang="en-US" altLang="zh-CN" sz="3200" b="1" i="1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在文件中出现的频率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设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x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、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y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中任意两个相邻叶结点，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z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是它们的父结点，则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z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作为频率是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f(z)=f(x)+f(y)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的字符，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T’=T-{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x,y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}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是字母表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C’=C-{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x,y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}∪{z}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的优化前缀编码树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.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grpSp>
        <p:nvGrpSpPr>
          <p:cNvPr id="710711" name="Group 55"/>
          <p:cNvGrpSpPr/>
          <p:nvPr/>
        </p:nvGrpSpPr>
        <p:grpSpPr>
          <a:xfrm>
            <a:off x="5456238" y="3933825"/>
            <a:ext cx="4097337" cy="2184400"/>
            <a:chOff x="3437" y="2478"/>
            <a:chExt cx="2581" cy="1376"/>
          </a:xfrm>
        </p:grpSpPr>
        <p:grpSp>
          <p:nvGrpSpPr>
            <p:cNvPr id="100385" name="Group 36"/>
            <p:cNvGrpSpPr/>
            <p:nvPr/>
          </p:nvGrpSpPr>
          <p:grpSpPr>
            <a:xfrm>
              <a:off x="3784" y="2478"/>
              <a:ext cx="1815" cy="1361"/>
              <a:chOff x="3512" y="2206"/>
              <a:chExt cx="1815" cy="1361"/>
            </a:xfrm>
          </p:grpSpPr>
          <p:sp>
            <p:nvSpPr>
              <p:cNvPr id="710678" name="Rectangle 22"/>
              <p:cNvSpPr>
                <a:spLocks noChangeArrowheads="1"/>
              </p:cNvSpPr>
              <p:nvPr/>
            </p:nvSpPr>
            <p:spPr bwMode="auto">
              <a:xfrm>
                <a:off x="5009" y="2841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  <a:endPara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0394" name="Oval 23"/>
              <p:cNvSpPr/>
              <p:nvPr/>
            </p:nvSpPr>
            <p:spPr>
              <a:xfrm>
                <a:off x="4057" y="2841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0681" name="Rectangle 25"/>
              <p:cNvSpPr>
                <a:spLocks noChangeArrowheads="1"/>
              </p:cNvSpPr>
              <p:nvPr/>
            </p:nvSpPr>
            <p:spPr bwMode="auto">
              <a:xfrm>
                <a:off x="3512" y="3295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</a:t>
                </a:r>
                <a:endPara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0682" name="Rectangle 26"/>
              <p:cNvSpPr>
                <a:spLocks noChangeArrowheads="1"/>
              </p:cNvSpPr>
              <p:nvPr/>
            </p:nvSpPr>
            <p:spPr bwMode="auto">
              <a:xfrm>
                <a:off x="4419" y="3294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z</a:t>
                </a:r>
                <a:endPara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0397" name="Line 28"/>
              <p:cNvSpPr/>
              <p:nvPr/>
            </p:nvSpPr>
            <p:spPr>
              <a:xfrm flipH="1">
                <a:off x="4238" y="2569"/>
                <a:ext cx="363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0398" name="Line 29"/>
              <p:cNvSpPr/>
              <p:nvPr/>
            </p:nvSpPr>
            <p:spPr>
              <a:xfrm>
                <a:off x="4783" y="2569"/>
                <a:ext cx="317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0399" name="Line 30"/>
              <p:cNvSpPr/>
              <p:nvPr/>
            </p:nvSpPr>
            <p:spPr>
              <a:xfrm flipH="1">
                <a:off x="3739" y="2977"/>
                <a:ext cx="318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0400" name="Line 31"/>
              <p:cNvSpPr/>
              <p:nvPr/>
            </p:nvSpPr>
            <p:spPr>
              <a:xfrm>
                <a:off x="4284" y="2977"/>
                <a:ext cx="226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0401" name="Oval 34"/>
              <p:cNvSpPr/>
              <p:nvPr/>
            </p:nvSpPr>
            <p:spPr>
              <a:xfrm>
                <a:off x="4601" y="2433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0691" name="Text Box 35"/>
              <p:cNvSpPr txBox="1">
                <a:spLocks noChangeArrowheads="1"/>
              </p:cNvSpPr>
              <p:nvPr/>
            </p:nvSpPr>
            <p:spPr bwMode="auto">
              <a:xfrm>
                <a:off x="4283" y="2206"/>
                <a:ext cx="388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1" kern="1200" cap="none" spc="0" normalizeH="0" baseline="0" noProof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T’</a:t>
                </a:r>
                <a:endParaRPr kumimoji="0" lang="en-US" altLang="zh-CN" sz="3600" b="1" i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10699" name="Text Box 43"/>
            <p:cNvSpPr txBox="1">
              <a:spLocks noChangeArrowheads="1"/>
            </p:cNvSpPr>
            <p:nvPr/>
          </p:nvSpPr>
          <p:spPr bwMode="auto">
            <a:xfrm>
              <a:off x="3981" y="320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0700" name="Text Box 44"/>
            <p:cNvSpPr txBox="1">
              <a:spLocks noChangeArrowheads="1"/>
            </p:cNvSpPr>
            <p:nvPr/>
          </p:nvSpPr>
          <p:spPr bwMode="auto">
            <a:xfrm>
              <a:off x="4525" y="277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0701" name="Text Box 45"/>
            <p:cNvSpPr txBox="1">
              <a:spLocks noChangeArrowheads="1"/>
            </p:cNvSpPr>
            <p:nvPr/>
          </p:nvSpPr>
          <p:spPr bwMode="auto">
            <a:xfrm>
              <a:off x="5160" y="275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0702" name="Text Box 46"/>
            <p:cNvSpPr txBox="1">
              <a:spLocks noChangeArrowheads="1"/>
            </p:cNvSpPr>
            <p:nvPr/>
          </p:nvSpPr>
          <p:spPr bwMode="auto">
            <a:xfrm>
              <a:off x="4616" y="318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0707" name="Text Box 51"/>
            <p:cNvSpPr txBox="1">
              <a:spLocks noChangeArrowheads="1"/>
            </p:cNvSpPr>
            <p:nvPr/>
          </p:nvSpPr>
          <p:spPr bwMode="auto">
            <a:xfrm>
              <a:off x="3437" y="3566"/>
              <a:ext cx="3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f(c)</a:t>
              </a:r>
              <a:endParaRPr kumimoji="0" lang="en-US" altLang="zh-CN" sz="2400" b="1" i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0708" name="Text Box 52"/>
            <p:cNvSpPr txBox="1">
              <a:spLocks noChangeArrowheads="1"/>
            </p:cNvSpPr>
            <p:nvPr/>
          </p:nvSpPr>
          <p:spPr bwMode="auto">
            <a:xfrm>
              <a:off x="5614" y="3067"/>
              <a:ext cx="4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f(b)</a:t>
              </a:r>
              <a:endParaRPr kumimoji="0" lang="en-US" altLang="zh-CN" sz="2400" b="1" i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0709" name="Text Box 53"/>
            <p:cNvSpPr txBox="1">
              <a:spLocks noChangeArrowheads="1"/>
            </p:cNvSpPr>
            <p:nvPr/>
          </p:nvSpPr>
          <p:spPr bwMode="auto">
            <a:xfrm>
              <a:off x="5013" y="3550"/>
              <a:ext cx="79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f(x)+f(y)</a:t>
              </a:r>
              <a:endParaRPr kumimoji="0" lang="en-US" altLang="zh-CN" sz="2400" b="1" i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10713" name="Group 57"/>
          <p:cNvGrpSpPr/>
          <p:nvPr/>
        </p:nvGrpSpPr>
        <p:grpSpPr>
          <a:xfrm>
            <a:off x="1350963" y="3573463"/>
            <a:ext cx="4073525" cy="3095625"/>
            <a:chOff x="851" y="2251"/>
            <a:chExt cx="2566" cy="1950"/>
          </a:xfrm>
        </p:grpSpPr>
        <p:grpSp>
          <p:nvGrpSpPr>
            <p:cNvPr id="100357" name="Group 54"/>
            <p:cNvGrpSpPr/>
            <p:nvPr/>
          </p:nvGrpSpPr>
          <p:grpSpPr>
            <a:xfrm>
              <a:off x="851" y="2251"/>
              <a:ext cx="2566" cy="1950"/>
              <a:chOff x="851" y="2251"/>
              <a:chExt cx="2566" cy="1950"/>
            </a:xfrm>
          </p:grpSpPr>
          <p:grpSp>
            <p:nvGrpSpPr>
              <p:cNvPr id="100359" name="Group 4"/>
              <p:cNvGrpSpPr/>
              <p:nvPr/>
            </p:nvGrpSpPr>
            <p:grpSpPr>
              <a:xfrm>
                <a:off x="1199" y="2251"/>
                <a:ext cx="1815" cy="1950"/>
                <a:chOff x="2106" y="1117"/>
                <a:chExt cx="1815" cy="1950"/>
              </a:xfrm>
            </p:grpSpPr>
            <p:grpSp>
              <p:nvGrpSpPr>
                <p:cNvPr id="100370" name="Group 5"/>
                <p:cNvGrpSpPr/>
                <p:nvPr/>
              </p:nvGrpSpPr>
              <p:grpSpPr>
                <a:xfrm>
                  <a:off x="2106" y="1344"/>
                  <a:ext cx="1815" cy="1723"/>
                  <a:chOff x="2922" y="391"/>
                  <a:chExt cx="1815" cy="1723"/>
                </a:xfrm>
              </p:grpSpPr>
              <p:sp>
                <p:nvSpPr>
                  <p:cNvPr id="710662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4419" y="799"/>
                    <a:ext cx="318" cy="27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rPr>
                      <a:t>b</a:t>
                    </a:r>
                    <a:endParaRPr kumimoji="0" lang="en-US" altLang="zh-CN" sz="2800" b="1" i="1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0373" name="Oval 7"/>
                  <p:cNvSpPr/>
                  <p:nvPr/>
                </p:nvSpPr>
                <p:spPr>
                  <a:xfrm>
                    <a:off x="3467" y="799"/>
                    <a:ext cx="227" cy="18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sq" cmpd="sng">
                    <a:solidFill>
                      <a:schemeClr val="tx1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3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0"/>
                      </a:spcBef>
                      <a:buNone/>
                    </a:pPr>
                    <a:endParaRPr lang="zh-CN" altLang="en-US" sz="18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00374" name="Oval 8"/>
                  <p:cNvSpPr/>
                  <p:nvPr/>
                </p:nvSpPr>
                <p:spPr>
                  <a:xfrm>
                    <a:off x="3875" y="1253"/>
                    <a:ext cx="227" cy="18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sq" cmpd="sng">
                    <a:solidFill>
                      <a:schemeClr val="tx1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3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0"/>
                      </a:spcBef>
                      <a:buNone/>
                    </a:pPr>
                    <a:endParaRPr lang="zh-CN" altLang="en-US" sz="18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10665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2922" y="1253"/>
                    <a:ext cx="318" cy="27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rPr>
                      <a:t>c</a:t>
                    </a:r>
                    <a:endParaRPr kumimoji="0" lang="en-US" altLang="zh-CN" sz="2800" b="1" i="1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10666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3512" y="1842"/>
                    <a:ext cx="318" cy="27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rPr>
                      <a:t>x</a:t>
                    </a:r>
                    <a:endParaRPr kumimoji="0" lang="en-US" altLang="zh-CN" sz="2800" b="1" i="1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10667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4147" y="1842"/>
                    <a:ext cx="318" cy="27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rPr>
                      <a:t>y</a:t>
                    </a:r>
                    <a:endParaRPr kumimoji="0" lang="en-US" altLang="zh-CN" sz="2800" b="1" i="1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0378" name="Line 12"/>
                  <p:cNvSpPr/>
                  <p:nvPr/>
                </p:nvSpPr>
                <p:spPr>
                  <a:xfrm flipH="1">
                    <a:off x="3648" y="527"/>
                    <a:ext cx="363" cy="272"/>
                  </a:xfrm>
                  <a:prstGeom prst="line">
                    <a:avLst/>
                  </a:prstGeom>
                  <a:ln w="28575" cap="sq" cmpd="sng">
                    <a:solidFill>
                      <a:schemeClr val="tx1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</p:sp>
              <p:sp>
                <p:nvSpPr>
                  <p:cNvPr id="100379" name="Line 13"/>
                  <p:cNvSpPr/>
                  <p:nvPr/>
                </p:nvSpPr>
                <p:spPr>
                  <a:xfrm>
                    <a:off x="4193" y="527"/>
                    <a:ext cx="317" cy="272"/>
                  </a:xfrm>
                  <a:prstGeom prst="line">
                    <a:avLst/>
                  </a:prstGeom>
                  <a:ln w="28575" cap="sq" cmpd="sng">
                    <a:solidFill>
                      <a:schemeClr val="tx1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</p:sp>
              <p:sp>
                <p:nvSpPr>
                  <p:cNvPr id="100380" name="Line 14"/>
                  <p:cNvSpPr/>
                  <p:nvPr/>
                </p:nvSpPr>
                <p:spPr>
                  <a:xfrm flipH="1">
                    <a:off x="3149" y="935"/>
                    <a:ext cx="318" cy="318"/>
                  </a:xfrm>
                  <a:prstGeom prst="line">
                    <a:avLst/>
                  </a:prstGeom>
                  <a:ln w="28575" cap="sq" cmpd="sng">
                    <a:solidFill>
                      <a:schemeClr val="tx1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</p:sp>
              <p:sp>
                <p:nvSpPr>
                  <p:cNvPr id="100381" name="Line 15"/>
                  <p:cNvSpPr/>
                  <p:nvPr/>
                </p:nvSpPr>
                <p:spPr>
                  <a:xfrm>
                    <a:off x="3694" y="935"/>
                    <a:ext cx="226" cy="318"/>
                  </a:xfrm>
                  <a:prstGeom prst="line">
                    <a:avLst/>
                  </a:prstGeom>
                  <a:ln w="28575" cap="sq" cmpd="sng">
                    <a:solidFill>
                      <a:schemeClr val="tx1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</p:sp>
              <p:sp>
                <p:nvSpPr>
                  <p:cNvPr id="100382" name="Line 16"/>
                  <p:cNvSpPr/>
                  <p:nvPr/>
                </p:nvSpPr>
                <p:spPr>
                  <a:xfrm flipH="1">
                    <a:off x="3648" y="1434"/>
                    <a:ext cx="272" cy="408"/>
                  </a:xfrm>
                  <a:prstGeom prst="line">
                    <a:avLst/>
                  </a:prstGeom>
                  <a:ln w="28575" cap="sq" cmpd="sng">
                    <a:solidFill>
                      <a:schemeClr val="tx1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</p:sp>
              <p:sp>
                <p:nvSpPr>
                  <p:cNvPr id="100383" name="Line 17"/>
                  <p:cNvSpPr/>
                  <p:nvPr/>
                </p:nvSpPr>
                <p:spPr>
                  <a:xfrm>
                    <a:off x="4056" y="1434"/>
                    <a:ext cx="227" cy="408"/>
                  </a:xfrm>
                  <a:prstGeom prst="line">
                    <a:avLst/>
                  </a:prstGeom>
                  <a:ln w="28575" cap="sq" cmpd="sng">
                    <a:solidFill>
                      <a:schemeClr val="tx1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</p:sp>
              <p:sp>
                <p:nvSpPr>
                  <p:cNvPr id="100384" name="Oval 18"/>
                  <p:cNvSpPr/>
                  <p:nvPr/>
                </p:nvSpPr>
                <p:spPr>
                  <a:xfrm>
                    <a:off x="4011" y="391"/>
                    <a:ext cx="227" cy="18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sq" cmpd="sng">
                    <a:solidFill>
                      <a:schemeClr val="tx1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3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0"/>
                      </a:spcBef>
                      <a:buNone/>
                    </a:pPr>
                    <a:endParaRPr lang="zh-CN" altLang="en-US" sz="18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710675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877" y="1117"/>
                  <a:ext cx="292" cy="4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600" b="1" i="1" kern="1200" cap="none" spc="0" normalizeH="0" baseline="0" noProof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T</a:t>
                  </a:r>
                  <a:endParaRPr kumimoji="0" lang="en-US" altLang="zh-CN" sz="3600" b="1" i="1" kern="1200" cap="none" spc="0" normalizeH="0" baseline="0" noProof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710693" name="Text Box 37"/>
              <p:cNvSpPr txBox="1">
                <a:spLocks noChangeArrowheads="1"/>
              </p:cNvSpPr>
              <p:nvPr/>
            </p:nvSpPr>
            <p:spPr bwMode="auto">
              <a:xfrm>
                <a:off x="1894" y="256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</a:t>
                </a:r>
                <a:endPara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0694" name="Text Box 38"/>
              <p:cNvSpPr txBox="1">
                <a:spLocks noChangeArrowheads="1"/>
              </p:cNvSpPr>
              <p:nvPr/>
            </p:nvSpPr>
            <p:spPr bwMode="auto">
              <a:xfrm>
                <a:off x="1380" y="300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</a:t>
                </a:r>
                <a:endPara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0695" name="Text Box 39"/>
              <p:cNvSpPr txBox="1">
                <a:spLocks noChangeArrowheads="1"/>
              </p:cNvSpPr>
              <p:nvPr/>
            </p:nvSpPr>
            <p:spPr bwMode="auto">
              <a:xfrm>
                <a:off x="1925" y="3505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</a:t>
                </a:r>
                <a:endPara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0696" name="Text Box 40"/>
              <p:cNvSpPr txBox="1">
                <a:spLocks noChangeArrowheads="1"/>
              </p:cNvSpPr>
              <p:nvPr/>
            </p:nvSpPr>
            <p:spPr bwMode="auto">
              <a:xfrm>
                <a:off x="2393" y="3475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  <a:endPara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0697" name="Text Box 41"/>
              <p:cNvSpPr txBox="1">
                <a:spLocks noChangeArrowheads="1"/>
              </p:cNvSpPr>
              <p:nvPr/>
            </p:nvSpPr>
            <p:spPr bwMode="auto">
              <a:xfrm>
                <a:off x="2061" y="297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  <a:endPara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0698" name="Text Box 42"/>
              <p:cNvSpPr txBox="1">
                <a:spLocks noChangeArrowheads="1"/>
              </p:cNvSpPr>
              <p:nvPr/>
            </p:nvSpPr>
            <p:spPr bwMode="auto">
              <a:xfrm>
                <a:off x="2574" y="2523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  <a:endPara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0703" name="Text Box 47"/>
              <p:cNvSpPr txBox="1">
                <a:spLocks noChangeArrowheads="1"/>
              </p:cNvSpPr>
              <p:nvPr/>
            </p:nvSpPr>
            <p:spPr bwMode="auto">
              <a:xfrm>
                <a:off x="1441" y="3913"/>
                <a:ext cx="4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f(x)</a:t>
                </a:r>
                <a:endPara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0704" name="Text Box 48"/>
              <p:cNvSpPr txBox="1">
                <a:spLocks noChangeArrowheads="1"/>
              </p:cNvSpPr>
              <p:nvPr/>
            </p:nvSpPr>
            <p:spPr bwMode="auto">
              <a:xfrm>
                <a:off x="851" y="3278"/>
                <a:ext cx="39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f(c)</a:t>
                </a:r>
                <a:endPara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0705" name="Text Box 49"/>
              <p:cNvSpPr txBox="1">
                <a:spLocks noChangeArrowheads="1"/>
              </p:cNvSpPr>
              <p:nvPr/>
            </p:nvSpPr>
            <p:spPr bwMode="auto">
              <a:xfrm>
                <a:off x="2745" y="3884"/>
                <a:ext cx="39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f(y)</a:t>
                </a:r>
                <a:endPara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0706" name="Text Box 50"/>
              <p:cNvSpPr txBox="1">
                <a:spLocks noChangeArrowheads="1"/>
              </p:cNvSpPr>
              <p:nvPr/>
            </p:nvSpPr>
            <p:spPr bwMode="auto">
              <a:xfrm>
                <a:off x="3013" y="2840"/>
                <a:ext cx="4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f(b)</a:t>
                </a:r>
                <a:endPara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10712" name="Text Box 56"/>
            <p:cNvSpPr txBox="1">
              <a:spLocks noChangeArrowheads="1"/>
            </p:cNvSpPr>
            <p:nvPr/>
          </p:nvSpPr>
          <p:spPr bwMode="auto">
            <a:xfrm>
              <a:off x="2151" y="3239"/>
              <a:ext cx="2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z</a:t>
              </a:r>
              <a:endParaRPr kumimoji="0" lang="en-US" altLang="zh-CN" sz="2800" b="1" i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0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0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0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0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79" name="Rectangle 3"/>
          <p:cNvSpPr>
            <a:spLocks noGrp="1" noChangeArrowheads="1"/>
          </p:cNvSpPr>
          <p:nvPr>
            <p:ph idx="1"/>
          </p:nvPr>
        </p:nvSpPr>
        <p:spPr>
          <a:xfrm>
            <a:off x="0" y="0"/>
            <a:ext cx="10112375" cy="6858000"/>
          </a:xfrm>
          <a:solidFill>
            <a:schemeClr val="bg1"/>
          </a:solidFill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证.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 证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B(T)=B(T’)+f(x)+f(y).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        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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C-{x,y}, 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(v)=d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T’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(v),  f(v)d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(v)=f(v)d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T’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(v).</a:t>
            </a:r>
            <a:endParaRPr kumimoji="0" lang="en-US" altLang="zh-CN" sz="2800" b="1" i="1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由于 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(x)=d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(y)=d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T’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(z)+1,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     f(x)d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(x)+f(y)d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(y)</a:t>
            </a:r>
            <a:endParaRPr kumimoji="0" lang="en-US" altLang="zh-CN" sz="2800" b="1" i="1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  =(f(x)+f(y))(d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T’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(z)+1)</a:t>
            </a:r>
            <a:endParaRPr kumimoji="0" lang="en-US" altLang="zh-CN" sz="2800" b="1" i="1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  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=(f(x)+f(y))d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T’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(z)+(f(x)+f(y))</a:t>
            </a:r>
            <a:endParaRPr kumimoji="0" lang="en-US" altLang="zh-CN" sz="2800" b="1" i="1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 由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华文行楷" panose="02010800040101010101" pitchFamily="2" charset="-122"/>
                <a:cs typeface="+mn-cs"/>
              </a:rPr>
              <a:t>于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f(x)+f(y)=f(z)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, 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f(x)d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(x)+f(y)d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(y)=f(z)d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T’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(z)+(f(x)+f(y)).</a:t>
            </a:r>
            <a:endParaRPr kumimoji="0" lang="en-US" altLang="zh-CN" sz="2800" b="1" i="1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     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于是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B(T)=B(T’)+f(x)+f(y).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      若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T’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不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C’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的优化前缀编码树，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      则必存在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T’’，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使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B(T’’)&lt;B(T’). </a:t>
            </a:r>
            <a:endParaRPr kumimoji="0" lang="en-US" altLang="zh-CN" sz="2800" b="1" i="1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      因为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z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C’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中字符，它必为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T’’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中的叶子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. 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      把结点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x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与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y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加入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T’’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，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作为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z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的子结点，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      则得到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的一个如下前缀编码树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T’’’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：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grpSp>
        <p:nvGrpSpPr>
          <p:cNvPr id="715780" name="Group 4"/>
          <p:cNvGrpSpPr/>
          <p:nvPr/>
        </p:nvGrpSpPr>
        <p:grpSpPr>
          <a:xfrm>
            <a:off x="6159500" y="908050"/>
            <a:ext cx="4097338" cy="2184400"/>
            <a:chOff x="3437" y="2478"/>
            <a:chExt cx="2581" cy="1376"/>
          </a:xfrm>
        </p:grpSpPr>
        <p:grpSp>
          <p:nvGrpSpPr>
            <p:cNvPr id="101398" name="Group 5"/>
            <p:cNvGrpSpPr/>
            <p:nvPr/>
          </p:nvGrpSpPr>
          <p:grpSpPr>
            <a:xfrm>
              <a:off x="3784" y="2478"/>
              <a:ext cx="1815" cy="1361"/>
              <a:chOff x="3512" y="2206"/>
              <a:chExt cx="1815" cy="1361"/>
            </a:xfrm>
          </p:grpSpPr>
          <p:sp>
            <p:nvSpPr>
              <p:cNvPr id="715782" name="Rectangle 6"/>
              <p:cNvSpPr>
                <a:spLocks noChangeArrowheads="1"/>
              </p:cNvSpPr>
              <p:nvPr/>
            </p:nvSpPr>
            <p:spPr bwMode="auto">
              <a:xfrm>
                <a:off x="5009" y="2841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  <a:endPara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1407" name="Oval 7"/>
              <p:cNvSpPr/>
              <p:nvPr/>
            </p:nvSpPr>
            <p:spPr>
              <a:xfrm>
                <a:off x="4057" y="2841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5784" name="Rectangle 8"/>
              <p:cNvSpPr>
                <a:spLocks noChangeArrowheads="1"/>
              </p:cNvSpPr>
              <p:nvPr/>
            </p:nvSpPr>
            <p:spPr bwMode="auto">
              <a:xfrm>
                <a:off x="3512" y="3295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</a:t>
                </a:r>
                <a:endPara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5785" name="Rectangle 9"/>
              <p:cNvSpPr>
                <a:spLocks noChangeArrowheads="1"/>
              </p:cNvSpPr>
              <p:nvPr/>
            </p:nvSpPr>
            <p:spPr bwMode="auto">
              <a:xfrm>
                <a:off x="4419" y="3294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z</a:t>
                </a:r>
                <a:endPara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1410" name="Line 10"/>
              <p:cNvSpPr/>
              <p:nvPr/>
            </p:nvSpPr>
            <p:spPr>
              <a:xfrm flipH="1">
                <a:off x="4238" y="2569"/>
                <a:ext cx="363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1411" name="Line 11"/>
              <p:cNvSpPr/>
              <p:nvPr/>
            </p:nvSpPr>
            <p:spPr>
              <a:xfrm>
                <a:off x="4783" y="2569"/>
                <a:ext cx="317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1412" name="Line 12"/>
              <p:cNvSpPr/>
              <p:nvPr/>
            </p:nvSpPr>
            <p:spPr>
              <a:xfrm flipH="1">
                <a:off x="3739" y="2977"/>
                <a:ext cx="318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1413" name="Line 13"/>
              <p:cNvSpPr/>
              <p:nvPr/>
            </p:nvSpPr>
            <p:spPr>
              <a:xfrm>
                <a:off x="4284" y="2977"/>
                <a:ext cx="226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1414" name="Oval 14"/>
              <p:cNvSpPr/>
              <p:nvPr/>
            </p:nvSpPr>
            <p:spPr>
              <a:xfrm>
                <a:off x="4601" y="2433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5791" name="Text Box 15"/>
              <p:cNvSpPr txBox="1">
                <a:spLocks noChangeArrowheads="1"/>
              </p:cNvSpPr>
              <p:nvPr/>
            </p:nvSpPr>
            <p:spPr bwMode="auto">
              <a:xfrm>
                <a:off x="4283" y="2206"/>
                <a:ext cx="388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1" kern="1200" cap="none" spc="0" normalizeH="0" baseline="0" noProof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T’</a:t>
                </a:r>
                <a:endParaRPr kumimoji="0" lang="en-US" altLang="zh-CN" sz="3600" b="1" i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15792" name="Text Box 16"/>
            <p:cNvSpPr txBox="1">
              <a:spLocks noChangeArrowheads="1"/>
            </p:cNvSpPr>
            <p:nvPr/>
          </p:nvSpPr>
          <p:spPr bwMode="auto">
            <a:xfrm>
              <a:off x="3981" y="320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5793" name="Text Box 17"/>
            <p:cNvSpPr txBox="1">
              <a:spLocks noChangeArrowheads="1"/>
            </p:cNvSpPr>
            <p:nvPr/>
          </p:nvSpPr>
          <p:spPr bwMode="auto">
            <a:xfrm>
              <a:off x="4525" y="277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5794" name="Text Box 18"/>
            <p:cNvSpPr txBox="1">
              <a:spLocks noChangeArrowheads="1"/>
            </p:cNvSpPr>
            <p:nvPr/>
          </p:nvSpPr>
          <p:spPr bwMode="auto">
            <a:xfrm>
              <a:off x="5160" y="275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5795" name="Text Box 19"/>
            <p:cNvSpPr txBox="1">
              <a:spLocks noChangeArrowheads="1"/>
            </p:cNvSpPr>
            <p:nvPr/>
          </p:nvSpPr>
          <p:spPr bwMode="auto">
            <a:xfrm>
              <a:off x="4616" y="318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5796" name="Text Box 20"/>
            <p:cNvSpPr txBox="1">
              <a:spLocks noChangeArrowheads="1"/>
            </p:cNvSpPr>
            <p:nvPr/>
          </p:nvSpPr>
          <p:spPr bwMode="auto">
            <a:xfrm>
              <a:off x="3437" y="3566"/>
              <a:ext cx="3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f(c)</a:t>
              </a:r>
              <a:endParaRPr kumimoji="0" lang="en-US" altLang="zh-CN" sz="2400" b="1" i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5797" name="Text Box 21"/>
            <p:cNvSpPr txBox="1">
              <a:spLocks noChangeArrowheads="1"/>
            </p:cNvSpPr>
            <p:nvPr/>
          </p:nvSpPr>
          <p:spPr bwMode="auto">
            <a:xfrm>
              <a:off x="5614" y="3067"/>
              <a:ext cx="4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f(b)</a:t>
              </a:r>
              <a:endParaRPr kumimoji="0" lang="en-US" altLang="zh-CN" sz="2400" b="1" i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5798" name="Text Box 22"/>
            <p:cNvSpPr txBox="1">
              <a:spLocks noChangeArrowheads="1"/>
            </p:cNvSpPr>
            <p:nvPr/>
          </p:nvSpPr>
          <p:spPr bwMode="auto">
            <a:xfrm>
              <a:off x="5013" y="3550"/>
              <a:ext cx="79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f(x)+f(y)</a:t>
              </a:r>
              <a:endParaRPr kumimoji="0" lang="en-US" altLang="zh-CN" sz="2400" b="1" i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15817" name="Group 41"/>
          <p:cNvGrpSpPr/>
          <p:nvPr/>
        </p:nvGrpSpPr>
        <p:grpSpPr>
          <a:xfrm>
            <a:off x="6727825" y="4005263"/>
            <a:ext cx="3538538" cy="2185987"/>
            <a:chOff x="4251" y="2523"/>
            <a:chExt cx="2229" cy="1377"/>
          </a:xfrm>
        </p:grpSpPr>
        <p:sp>
          <p:nvSpPr>
            <p:cNvPr id="715800" name="Rectangle 24"/>
            <p:cNvSpPr>
              <a:spLocks noChangeArrowheads="1"/>
            </p:cNvSpPr>
            <p:nvPr/>
          </p:nvSpPr>
          <p:spPr bwMode="auto">
            <a:xfrm>
              <a:off x="5748" y="3158"/>
              <a:ext cx="318" cy="272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382" name="Oval 25"/>
            <p:cNvSpPr/>
            <p:nvPr/>
          </p:nvSpPr>
          <p:spPr>
            <a:xfrm>
              <a:off x="4796" y="3158"/>
              <a:ext cx="227" cy="182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5802" name="Rectangle 26"/>
            <p:cNvSpPr>
              <a:spLocks noChangeArrowheads="1"/>
            </p:cNvSpPr>
            <p:nvPr/>
          </p:nvSpPr>
          <p:spPr bwMode="auto">
            <a:xfrm>
              <a:off x="4251" y="3612"/>
              <a:ext cx="318" cy="272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v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384" name="Line 27"/>
            <p:cNvSpPr/>
            <p:nvPr/>
          </p:nvSpPr>
          <p:spPr>
            <a:xfrm flipH="1">
              <a:off x="4977" y="2886"/>
              <a:ext cx="363" cy="27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1385" name="Line 28"/>
            <p:cNvSpPr/>
            <p:nvPr/>
          </p:nvSpPr>
          <p:spPr>
            <a:xfrm>
              <a:off x="5522" y="2886"/>
              <a:ext cx="317" cy="27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1386" name="Line 29"/>
            <p:cNvSpPr/>
            <p:nvPr/>
          </p:nvSpPr>
          <p:spPr>
            <a:xfrm flipH="1">
              <a:off x="4478" y="3294"/>
              <a:ext cx="318" cy="318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1387" name="Line 30"/>
            <p:cNvSpPr/>
            <p:nvPr/>
          </p:nvSpPr>
          <p:spPr>
            <a:xfrm>
              <a:off x="5023" y="3294"/>
              <a:ext cx="226" cy="318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1388" name="Oval 31"/>
            <p:cNvSpPr/>
            <p:nvPr/>
          </p:nvSpPr>
          <p:spPr>
            <a:xfrm>
              <a:off x="5340" y="2750"/>
              <a:ext cx="227" cy="182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5808" name="Text Box 32"/>
            <p:cNvSpPr txBox="1">
              <a:spLocks noChangeArrowheads="1"/>
            </p:cNvSpPr>
            <p:nvPr/>
          </p:nvSpPr>
          <p:spPr bwMode="auto">
            <a:xfrm>
              <a:off x="5022" y="2523"/>
              <a:ext cx="48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600" b="1" i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T’’</a:t>
              </a:r>
              <a:endParaRPr kumimoji="0" lang="en-US" altLang="zh-CN" sz="3600" b="1" i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5809" name="Text Box 33"/>
            <p:cNvSpPr txBox="1">
              <a:spLocks noChangeArrowheads="1"/>
            </p:cNvSpPr>
            <p:nvPr/>
          </p:nvSpPr>
          <p:spPr bwMode="auto">
            <a:xfrm>
              <a:off x="4946" y="284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5810" name="Text Box 34"/>
            <p:cNvSpPr txBox="1">
              <a:spLocks noChangeArrowheads="1"/>
            </p:cNvSpPr>
            <p:nvPr/>
          </p:nvSpPr>
          <p:spPr bwMode="auto">
            <a:xfrm>
              <a:off x="4432" y="327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5811" name="Text Box 35"/>
            <p:cNvSpPr txBox="1">
              <a:spLocks noChangeArrowheads="1"/>
            </p:cNvSpPr>
            <p:nvPr/>
          </p:nvSpPr>
          <p:spPr bwMode="auto">
            <a:xfrm>
              <a:off x="5113" y="324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5812" name="Text Box 36"/>
            <p:cNvSpPr txBox="1">
              <a:spLocks noChangeArrowheads="1"/>
            </p:cNvSpPr>
            <p:nvPr/>
          </p:nvSpPr>
          <p:spPr bwMode="auto">
            <a:xfrm>
              <a:off x="5626" y="279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5813" name="Text Box 37"/>
            <p:cNvSpPr txBox="1">
              <a:spLocks noChangeArrowheads="1"/>
            </p:cNvSpPr>
            <p:nvPr/>
          </p:nvSpPr>
          <p:spPr bwMode="auto">
            <a:xfrm>
              <a:off x="4601" y="3612"/>
              <a:ext cx="3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f(v)</a:t>
              </a:r>
              <a:endParaRPr kumimoji="0" lang="en-US" altLang="zh-CN" sz="2400" b="1" i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5814" name="Text Box 38"/>
            <p:cNvSpPr txBox="1">
              <a:spLocks noChangeArrowheads="1"/>
            </p:cNvSpPr>
            <p:nvPr/>
          </p:nvSpPr>
          <p:spPr bwMode="auto">
            <a:xfrm>
              <a:off x="6065" y="3112"/>
              <a:ext cx="4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f(u)</a:t>
              </a:r>
              <a:endParaRPr kumimoji="0" lang="en-US" altLang="zh-CN" sz="2400" b="1" i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5815" name="Rectangle 39"/>
            <p:cNvSpPr>
              <a:spLocks noChangeArrowheads="1"/>
            </p:cNvSpPr>
            <p:nvPr/>
          </p:nvSpPr>
          <p:spPr bwMode="auto">
            <a:xfrm>
              <a:off x="5082" y="3612"/>
              <a:ext cx="318" cy="272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z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5816" name="Text Box 40"/>
            <p:cNvSpPr txBox="1">
              <a:spLocks noChangeArrowheads="1"/>
            </p:cNvSpPr>
            <p:nvPr/>
          </p:nvSpPr>
          <p:spPr bwMode="auto">
            <a:xfrm>
              <a:off x="5400" y="3567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f(z)</a:t>
              </a:r>
              <a:endParaRPr kumimoji="0" lang="en-US" altLang="zh-CN" sz="2400" b="1" i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1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1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1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1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1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1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15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15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5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15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157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15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157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7157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7157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03" name="Rectangle 3"/>
          <p:cNvSpPr>
            <a:spLocks noGrp="1" noChangeArrowheads="1"/>
          </p:cNvSpPr>
          <p:nvPr>
            <p:ph idx="1"/>
          </p:nvPr>
        </p:nvSpPr>
        <p:spPr>
          <a:xfrm>
            <a:off x="750888" y="3429000"/>
            <a:ext cx="9361488" cy="32004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T’’’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代价为：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B(T’’’)=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……</a:t>
            </a:r>
            <a:r>
              <a:rPr kumimoji="0" lang="zh-CN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+(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f(x)+f(y))(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d</a:t>
            </a:r>
            <a:r>
              <a:rPr kumimoji="0" lang="en-US" altLang="zh-CN" sz="3200" b="1" i="1" u="none" strike="noStrike" kern="1200" cap="none" spc="0" normalizeH="0" baseline="-3000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en-US" altLang="zh-CN" sz="3200" b="1" i="1" u="none" strike="noStrike" kern="1200" cap="none" spc="0" normalizeH="0" baseline="-3000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’’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(z)+1)</a:t>
            </a:r>
            <a:endParaRPr kumimoji="0" lang="en-US" altLang="zh-CN" sz="3200" b="1" i="1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             =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……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+f(z)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d</a:t>
            </a:r>
            <a:r>
              <a:rPr kumimoji="0" lang="en-US" altLang="zh-CN" sz="3200" b="1" i="1" u="none" strike="noStrike" kern="1200" cap="none" spc="0" normalizeH="0" baseline="-3000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en-US" altLang="zh-CN" sz="3200" b="1" i="1" u="none" strike="noStrike" kern="1200" cap="none" spc="0" normalizeH="0" baseline="-3000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’’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(z)+(f(x)+f(y)) 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(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d</a:t>
            </a:r>
            <a:r>
              <a:rPr kumimoji="0" lang="en-US" altLang="zh-CN" sz="3200" b="1" i="1" u="none" strike="noStrike" kern="1200" cap="none" spc="0" normalizeH="0" baseline="-3000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en-US" altLang="zh-CN" sz="3200" b="1" i="1" u="none" strike="noStrike" kern="1200" cap="none" spc="0" normalizeH="0" baseline="-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’’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(z)=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d</a:t>
            </a:r>
            <a:r>
              <a:rPr kumimoji="0" lang="en-US" altLang="zh-CN" sz="3200" b="1" i="1" u="none" strike="noStrike" kern="1200" cap="none" spc="0" normalizeH="0" baseline="-3000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en-US" altLang="zh-CN" sz="3200" b="1" i="1" u="none" strike="noStrike" kern="1200" cap="none" spc="0" normalizeH="0" baseline="-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’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(z))</a:t>
            </a:r>
            <a:endParaRPr kumimoji="0" lang="en-US" altLang="zh-CN" sz="32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             = B(T’’)+f(x)+f(y)&lt;B(T’)+f(x)+f(y)= B(T)</a:t>
            </a:r>
            <a:endParaRPr kumimoji="0" lang="en-US" altLang="zh-CN" sz="3200" b="1" i="1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与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是优化的矛盾，故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T’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C’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的优化编码树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.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102403" name="Rectangle 5"/>
          <p:cNvSpPr/>
          <p:nvPr/>
        </p:nvSpPr>
        <p:spPr>
          <a:xfrm>
            <a:off x="4619625" y="2814638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2404" name="Group 33"/>
          <p:cNvGrpSpPr/>
          <p:nvPr/>
        </p:nvGrpSpPr>
        <p:grpSpPr>
          <a:xfrm>
            <a:off x="5661025" y="260350"/>
            <a:ext cx="4090988" cy="3095625"/>
            <a:chOff x="1970" y="210"/>
            <a:chExt cx="2577" cy="1950"/>
          </a:xfrm>
        </p:grpSpPr>
        <p:sp>
          <p:nvSpPr>
            <p:cNvPr id="716809" name="Rectangle 9"/>
            <p:cNvSpPr>
              <a:spLocks noChangeArrowheads="1"/>
            </p:cNvSpPr>
            <p:nvPr/>
          </p:nvSpPr>
          <p:spPr bwMode="auto">
            <a:xfrm>
              <a:off x="3815" y="845"/>
              <a:ext cx="318" cy="272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425" name="Oval 10"/>
            <p:cNvSpPr/>
            <p:nvPr/>
          </p:nvSpPr>
          <p:spPr>
            <a:xfrm>
              <a:off x="2863" y="845"/>
              <a:ext cx="227" cy="182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6812" name="Rectangle 12"/>
            <p:cNvSpPr>
              <a:spLocks noChangeArrowheads="1"/>
            </p:cNvSpPr>
            <p:nvPr/>
          </p:nvSpPr>
          <p:spPr bwMode="auto">
            <a:xfrm>
              <a:off x="2318" y="1299"/>
              <a:ext cx="318" cy="272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v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813" name="Rectangle 13"/>
            <p:cNvSpPr>
              <a:spLocks noChangeArrowheads="1"/>
            </p:cNvSpPr>
            <p:nvPr/>
          </p:nvSpPr>
          <p:spPr bwMode="auto">
            <a:xfrm>
              <a:off x="2908" y="1888"/>
              <a:ext cx="318" cy="272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814" name="Rectangle 14"/>
            <p:cNvSpPr>
              <a:spLocks noChangeArrowheads="1"/>
            </p:cNvSpPr>
            <p:nvPr/>
          </p:nvSpPr>
          <p:spPr bwMode="auto">
            <a:xfrm>
              <a:off x="3543" y="1888"/>
              <a:ext cx="318" cy="272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y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429" name="Line 15"/>
            <p:cNvSpPr/>
            <p:nvPr/>
          </p:nvSpPr>
          <p:spPr>
            <a:xfrm flipH="1">
              <a:off x="3044" y="573"/>
              <a:ext cx="363" cy="27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2430" name="Line 16"/>
            <p:cNvSpPr/>
            <p:nvPr/>
          </p:nvSpPr>
          <p:spPr>
            <a:xfrm>
              <a:off x="3589" y="573"/>
              <a:ext cx="317" cy="27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2431" name="Line 17"/>
            <p:cNvSpPr/>
            <p:nvPr/>
          </p:nvSpPr>
          <p:spPr>
            <a:xfrm flipH="1">
              <a:off x="2545" y="981"/>
              <a:ext cx="318" cy="318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2432" name="Line 18"/>
            <p:cNvSpPr/>
            <p:nvPr/>
          </p:nvSpPr>
          <p:spPr>
            <a:xfrm>
              <a:off x="3090" y="981"/>
              <a:ext cx="226" cy="318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2433" name="Line 19"/>
            <p:cNvSpPr/>
            <p:nvPr/>
          </p:nvSpPr>
          <p:spPr>
            <a:xfrm flipH="1">
              <a:off x="3044" y="1480"/>
              <a:ext cx="272" cy="408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2434" name="Line 20"/>
            <p:cNvSpPr/>
            <p:nvPr/>
          </p:nvSpPr>
          <p:spPr>
            <a:xfrm>
              <a:off x="3452" y="1480"/>
              <a:ext cx="227" cy="408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2435" name="Oval 21"/>
            <p:cNvSpPr/>
            <p:nvPr/>
          </p:nvSpPr>
          <p:spPr>
            <a:xfrm>
              <a:off x="3407" y="437"/>
              <a:ext cx="227" cy="182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6822" name="Text Box 22"/>
            <p:cNvSpPr txBox="1">
              <a:spLocks noChangeArrowheads="1"/>
            </p:cNvSpPr>
            <p:nvPr/>
          </p:nvSpPr>
          <p:spPr bwMode="auto">
            <a:xfrm>
              <a:off x="3089" y="210"/>
              <a:ext cx="58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600" b="1" i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T’’’</a:t>
              </a:r>
              <a:endParaRPr kumimoji="0" lang="en-US" altLang="zh-CN" sz="3600" b="1" i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823" name="Text Box 23"/>
            <p:cNvSpPr txBox="1">
              <a:spLocks noChangeArrowheads="1"/>
            </p:cNvSpPr>
            <p:nvPr/>
          </p:nvSpPr>
          <p:spPr bwMode="auto">
            <a:xfrm>
              <a:off x="3013" y="52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824" name="Text Box 24"/>
            <p:cNvSpPr txBox="1">
              <a:spLocks noChangeArrowheads="1"/>
            </p:cNvSpPr>
            <p:nvPr/>
          </p:nvSpPr>
          <p:spPr bwMode="auto">
            <a:xfrm>
              <a:off x="2499" y="96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825" name="Text Box 25"/>
            <p:cNvSpPr txBox="1">
              <a:spLocks noChangeArrowheads="1"/>
            </p:cNvSpPr>
            <p:nvPr/>
          </p:nvSpPr>
          <p:spPr bwMode="auto">
            <a:xfrm>
              <a:off x="3044" y="146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826" name="Text Box 26"/>
            <p:cNvSpPr txBox="1">
              <a:spLocks noChangeArrowheads="1"/>
            </p:cNvSpPr>
            <p:nvPr/>
          </p:nvSpPr>
          <p:spPr bwMode="auto">
            <a:xfrm>
              <a:off x="3512" y="143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827" name="Text Box 27"/>
            <p:cNvSpPr txBox="1">
              <a:spLocks noChangeArrowheads="1"/>
            </p:cNvSpPr>
            <p:nvPr/>
          </p:nvSpPr>
          <p:spPr bwMode="auto">
            <a:xfrm>
              <a:off x="3180" y="93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828" name="Text Box 28"/>
            <p:cNvSpPr txBox="1">
              <a:spLocks noChangeArrowheads="1"/>
            </p:cNvSpPr>
            <p:nvPr/>
          </p:nvSpPr>
          <p:spPr bwMode="auto">
            <a:xfrm>
              <a:off x="3693" y="48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829" name="Text Box 29"/>
            <p:cNvSpPr txBox="1">
              <a:spLocks noChangeArrowheads="1"/>
            </p:cNvSpPr>
            <p:nvPr/>
          </p:nvSpPr>
          <p:spPr bwMode="auto">
            <a:xfrm>
              <a:off x="2560" y="1872"/>
              <a:ext cx="4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f(x)</a:t>
              </a:r>
              <a:endParaRPr kumimoji="0" lang="en-US" altLang="zh-CN" sz="2400" b="1" i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830" name="Text Box 30"/>
            <p:cNvSpPr txBox="1">
              <a:spLocks noChangeArrowheads="1"/>
            </p:cNvSpPr>
            <p:nvPr/>
          </p:nvSpPr>
          <p:spPr bwMode="auto">
            <a:xfrm>
              <a:off x="1970" y="1237"/>
              <a:ext cx="3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f(v)</a:t>
              </a:r>
              <a:endParaRPr kumimoji="0" lang="en-US" altLang="zh-CN" sz="2400" b="1" i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831" name="Text Box 31"/>
            <p:cNvSpPr txBox="1">
              <a:spLocks noChangeArrowheads="1"/>
            </p:cNvSpPr>
            <p:nvPr/>
          </p:nvSpPr>
          <p:spPr bwMode="auto">
            <a:xfrm>
              <a:off x="3864" y="1843"/>
              <a:ext cx="3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f(y)</a:t>
              </a:r>
              <a:endParaRPr kumimoji="0" lang="en-US" altLang="zh-CN" sz="2400" b="1" i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832" name="Text Box 32"/>
            <p:cNvSpPr txBox="1">
              <a:spLocks noChangeArrowheads="1"/>
            </p:cNvSpPr>
            <p:nvPr/>
          </p:nvSpPr>
          <p:spPr bwMode="auto">
            <a:xfrm>
              <a:off x="4132" y="799"/>
              <a:ext cx="4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f(u)</a:t>
              </a:r>
              <a:endParaRPr kumimoji="0" lang="en-US" altLang="zh-CN" sz="2400" b="1" i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811" name="Oval 11"/>
            <p:cNvSpPr>
              <a:spLocks noChangeArrowheads="1"/>
            </p:cNvSpPr>
            <p:nvPr/>
          </p:nvSpPr>
          <p:spPr bwMode="auto">
            <a:xfrm>
              <a:off x="3195" y="1253"/>
              <a:ext cx="363" cy="27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z</a:t>
              </a:r>
              <a:endPara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2405" name="AutoShape 61"/>
          <p:cNvSpPr/>
          <p:nvPr/>
        </p:nvSpPr>
        <p:spPr>
          <a:xfrm>
            <a:off x="4711700" y="2060575"/>
            <a:ext cx="792163" cy="287338"/>
          </a:xfrm>
          <a:prstGeom prst="rightArrow">
            <a:avLst>
              <a:gd name="adj1" fmla="val 50000"/>
              <a:gd name="adj2" fmla="val 68922"/>
            </a:avLst>
          </a:prstGeom>
          <a:solidFill>
            <a:srgbClr val="FF0000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2406" name="Group 64"/>
          <p:cNvGrpSpPr/>
          <p:nvPr/>
        </p:nvGrpSpPr>
        <p:grpSpPr>
          <a:xfrm>
            <a:off x="679450" y="692150"/>
            <a:ext cx="4090988" cy="2160588"/>
            <a:chOff x="428" y="436"/>
            <a:chExt cx="2577" cy="1361"/>
          </a:xfrm>
        </p:grpSpPr>
        <p:sp>
          <p:nvSpPr>
            <p:cNvPr id="716836" name="Rectangle 36"/>
            <p:cNvSpPr>
              <a:spLocks noChangeArrowheads="1"/>
            </p:cNvSpPr>
            <p:nvPr/>
          </p:nvSpPr>
          <p:spPr bwMode="auto">
            <a:xfrm>
              <a:off x="2273" y="1071"/>
              <a:ext cx="318" cy="272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408" name="Oval 37"/>
            <p:cNvSpPr/>
            <p:nvPr/>
          </p:nvSpPr>
          <p:spPr>
            <a:xfrm>
              <a:off x="1321" y="1071"/>
              <a:ext cx="227" cy="182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6838" name="Rectangle 38"/>
            <p:cNvSpPr>
              <a:spLocks noChangeArrowheads="1"/>
            </p:cNvSpPr>
            <p:nvPr/>
          </p:nvSpPr>
          <p:spPr bwMode="auto">
            <a:xfrm>
              <a:off x="776" y="1525"/>
              <a:ext cx="318" cy="272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v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410" name="Line 41"/>
            <p:cNvSpPr/>
            <p:nvPr/>
          </p:nvSpPr>
          <p:spPr>
            <a:xfrm flipH="1">
              <a:off x="1502" y="799"/>
              <a:ext cx="363" cy="27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2411" name="Line 42"/>
            <p:cNvSpPr/>
            <p:nvPr/>
          </p:nvSpPr>
          <p:spPr>
            <a:xfrm>
              <a:off x="2047" y="799"/>
              <a:ext cx="317" cy="27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2412" name="Line 43"/>
            <p:cNvSpPr/>
            <p:nvPr/>
          </p:nvSpPr>
          <p:spPr>
            <a:xfrm flipH="1">
              <a:off x="1003" y="1207"/>
              <a:ext cx="318" cy="318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2413" name="Line 44"/>
            <p:cNvSpPr/>
            <p:nvPr/>
          </p:nvSpPr>
          <p:spPr>
            <a:xfrm>
              <a:off x="1548" y="1207"/>
              <a:ext cx="226" cy="318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2414" name="Oval 47"/>
            <p:cNvSpPr/>
            <p:nvPr/>
          </p:nvSpPr>
          <p:spPr>
            <a:xfrm>
              <a:off x="1865" y="663"/>
              <a:ext cx="227" cy="182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6848" name="Text Box 48"/>
            <p:cNvSpPr txBox="1">
              <a:spLocks noChangeArrowheads="1"/>
            </p:cNvSpPr>
            <p:nvPr/>
          </p:nvSpPr>
          <p:spPr bwMode="auto">
            <a:xfrm>
              <a:off x="1547" y="436"/>
              <a:ext cx="48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600" b="1" i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T’’</a:t>
              </a:r>
              <a:endParaRPr kumimoji="0" lang="en-US" altLang="zh-CN" sz="3600" b="1" i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849" name="Text Box 49"/>
            <p:cNvSpPr txBox="1">
              <a:spLocks noChangeArrowheads="1"/>
            </p:cNvSpPr>
            <p:nvPr/>
          </p:nvSpPr>
          <p:spPr bwMode="auto">
            <a:xfrm>
              <a:off x="1471" y="75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850" name="Text Box 50"/>
            <p:cNvSpPr txBox="1">
              <a:spLocks noChangeArrowheads="1"/>
            </p:cNvSpPr>
            <p:nvPr/>
          </p:nvSpPr>
          <p:spPr bwMode="auto">
            <a:xfrm>
              <a:off x="957" y="119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853" name="Text Box 53"/>
            <p:cNvSpPr txBox="1">
              <a:spLocks noChangeArrowheads="1"/>
            </p:cNvSpPr>
            <p:nvPr/>
          </p:nvSpPr>
          <p:spPr bwMode="auto">
            <a:xfrm>
              <a:off x="1638" y="116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854" name="Text Box 54"/>
            <p:cNvSpPr txBox="1">
              <a:spLocks noChangeArrowheads="1"/>
            </p:cNvSpPr>
            <p:nvPr/>
          </p:nvSpPr>
          <p:spPr bwMode="auto">
            <a:xfrm>
              <a:off x="2151" y="70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856" name="Text Box 56"/>
            <p:cNvSpPr txBox="1">
              <a:spLocks noChangeArrowheads="1"/>
            </p:cNvSpPr>
            <p:nvPr/>
          </p:nvSpPr>
          <p:spPr bwMode="auto">
            <a:xfrm>
              <a:off x="428" y="1463"/>
              <a:ext cx="3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f(v)</a:t>
              </a:r>
              <a:endParaRPr kumimoji="0" lang="en-US" altLang="zh-CN" sz="2400" b="1" i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858" name="Text Box 58"/>
            <p:cNvSpPr txBox="1">
              <a:spLocks noChangeArrowheads="1"/>
            </p:cNvSpPr>
            <p:nvPr/>
          </p:nvSpPr>
          <p:spPr bwMode="auto">
            <a:xfrm>
              <a:off x="2590" y="1025"/>
              <a:ext cx="4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f(u)</a:t>
              </a:r>
              <a:endParaRPr kumimoji="0" lang="en-US" altLang="zh-CN" sz="2400" b="1" i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862" name="Rectangle 62"/>
            <p:cNvSpPr>
              <a:spLocks noChangeArrowheads="1"/>
            </p:cNvSpPr>
            <p:nvPr/>
          </p:nvSpPr>
          <p:spPr bwMode="auto">
            <a:xfrm>
              <a:off x="1607" y="1525"/>
              <a:ext cx="318" cy="272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z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863" name="Text Box 63"/>
            <p:cNvSpPr txBox="1">
              <a:spLocks noChangeArrowheads="1"/>
            </p:cNvSpPr>
            <p:nvPr/>
          </p:nvSpPr>
          <p:spPr bwMode="auto">
            <a:xfrm>
              <a:off x="1925" y="1480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f(z)</a:t>
              </a:r>
              <a:endParaRPr kumimoji="0" lang="en-US" altLang="zh-CN" sz="2400" b="1" i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1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1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40" name="Rectangle 4"/>
          <p:cNvSpPr>
            <a:spLocks noChangeArrowheads="1"/>
          </p:cNvSpPr>
          <p:nvPr/>
        </p:nvSpPr>
        <p:spPr bwMode="auto">
          <a:xfrm>
            <a:off x="390525" y="1557338"/>
            <a:ext cx="9601200" cy="342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选择性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引理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2.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设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是字母表，</a:t>
            </a:r>
            <a:r>
              <a:rPr kumimoji="0" lang="zh-CN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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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C，c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具有频率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f(c),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x、y</a:t>
            </a:r>
            <a:endParaRPr kumimoji="0" lang="en-US" altLang="zh-CN" sz="3200" b="1" i="1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中具有最小频率的两个字符，则存在一个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的优化前缀树，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x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与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y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的编码具有相同长度，且仅在最末一位不同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.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/>
          </p:cNvSpPr>
          <p:nvPr>
            <p:ph type="title"/>
          </p:nvPr>
        </p:nvSpPr>
        <p:spPr>
          <a:xfrm>
            <a:off x="6727825" y="115888"/>
            <a:ext cx="3478213" cy="706437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Times New Roman" panose="02020603050405020304" pitchFamily="18" charset="0"/>
                <a:ea typeface="楷体_GB2312" pitchFamily="49" charset="-122"/>
              </a:rPr>
              <a:t>贪心</a:t>
            </a:r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选择性</a:t>
            </a:r>
            <a:r>
              <a:rPr lang="zh-CN" altLang="en-US" sz="4000" dirty="0"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sz="40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91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43050" y="1773238"/>
            <a:ext cx="7777163" cy="39608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选择性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 若一个优化问题的全局优化解可以通过局部优化选择得到，则该问题称为具有 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选择性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.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一个问题是否具有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选择性需证明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pic>
        <p:nvPicPr>
          <p:cNvPr id="78852" name="Picture 4" descr="BD21313_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5719763" y="836613"/>
            <a:ext cx="4552950" cy="14446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9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9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9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4"/>
          <p:cNvSpPr/>
          <p:nvPr/>
        </p:nvSpPr>
        <p:spPr>
          <a:xfrm>
            <a:off x="3424238" y="2143125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765" name="Text Box 5"/>
          <p:cNvSpPr txBox="1">
            <a:spLocks noChangeArrowheads="1"/>
          </p:cNvSpPr>
          <p:nvPr/>
        </p:nvSpPr>
        <p:spPr bwMode="auto">
          <a:xfrm>
            <a:off x="1039813" y="5043488"/>
            <a:ext cx="8783638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不失一般性，设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f(b)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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f(c), f(x)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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f(y). </a:t>
            </a:r>
            <a:r>
              <a:rPr kumimoji="1" lang="zh-CN" altLang="en-US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因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x</a:t>
            </a:r>
            <a:r>
              <a:rPr kumimoji="1" lang="zh-CN" altLang="en-US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与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y</a:t>
            </a:r>
            <a:r>
              <a:rPr kumimoji="1" lang="zh-CN" altLang="en-US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是具有</a:t>
            </a:r>
            <a:endParaRPr kumimoji="1" lang="zh-CN" altLang="en-US" sz="3200" b="1" kern="1200" cap="none" spc="0" normalizeH="0" baseline="0" noProof="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最低频率的字符</a:t>
            </a:r>
            <a:r>
              <a:rPr kumimoji="1" lang="en-US" altLang="zh-CN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,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 f(b)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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f(x), f(c)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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f(y)</a:t>
            </a:r>
            <a:r>
              <a:rPr kumimoji="1" lang="en-US" altLang="zh-CN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.</a:t>
            </a:r>
            <a:r>
              <a:rPr kumimoji="1" lang="zh-CN" altLang="en-US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交换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1" lang="zh-CN" altLang="en-US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b</a:t>
            </a:r>
            <a:r>
              <a:rPr kumimoji="1" lang="zh-CN" altLang="en-US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和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x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,</a:t>
            </a:r>
            <a:r>
              <a:rPr kumimoji="1" lang="zh-CN" altLang="en-US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从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1" lang="zh-CN" altLang="en-US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构造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 </a:t>
            </a:r>
            <a:r>
              <a:rPr kumimoji="1" lang="en-US" altLang="zh-CN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:</a:t>
            </a:r>
            <a:r>
              <a:rPr kumimoji="1" lang="en-US" altLang="zh-CN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</a:t>
            </a:r>
            <a:endParaRPr kumimoji="1" lang="zh-CN" altLang="en-US" sz="3200" b="1" kern="1200" cap="none" spc="0" normalizeH="0" baseline="0" noProof="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757766" name="Text Box 6"/>
          <p:cNvSpPr txBox="1">
            <a:spLocks noChangeArrowheads="1"/>
          </p:cNvSpPr>
          <p:nvPr/>
        </p:nvSpPr>
        <p:spPr bwMode="auto">
          <a:xfrm>
            <a:off x="-41275" y="981075"/>
            <a:ext cx="9967913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证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设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的优化前缀树，且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b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和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是具有最大深度的两个兄弟字符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: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757767" name="Group 7"/>
          <p:cNvGrpSpPr/>
          <p:nvPr/>
        </p:nvGrpSpPr>
        <p:grpSpPr>
          <a:xfrm>
            <a:off x="3343275" y="1773238"/>
            <a:ext cx="2881313" cy="3095625"/>
            <a:chOff x="2106" y="1117"/>
            <a:chExt cx="1815" cy="1950"/>
          </a:xfrm>
        </p:grpSpPr>
        <p:grpSp>
          <p:nvGrpSpPr>
            <p:cNvPr id="104454" name="Group 8"/>
            <p:cNvGrpSpPr/>
            <p:nvPr/>
          </p:nvGrpSpPr>
          <p:grpSpPr>
            <a:xfrm>
              <a:off x="2106" y="1344"/>
              <a:ext cx="1815" cy="1723"/>
              <a:chOff x="2922" y="391"/>
              <a:chExt cx="1815" cy="1723"/>
            </a:xfrm>
          </p:grpSpPr>
          <p:sp>
            <p:nvSpPr>
              <p:cNvPr id="757769" name="Rectangle 9"/>
              <p:cNvSpPr>
                <a:spLocks noChangeArrowheads="1"/>
              </p:cNvSpPr>
              <p:nvPr/>
            </p:nvSpPr>
            <p:spPr bwMode="auto">
              <a:xfrm>
                <a:off x="4419" y="799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x</a:t>
                </a:r>
                <a:endPara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457" name="Oval 10"/>
              <p:cNvSpPr/>
              <p:nvPr/>
            </p:nvSpPr>
            <p:spPr>
              <a:xfrm>
                <a:off x="3467" y="799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4458" name="Oval 11"/>
              <p:cNvSpPr/>
              <p:nvPr/>
            </p:nvSpPr>
            <p:spPr>
              <a:xfrm>
                <a:off x="3875" y="1253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7772" name="Rectangle 12"/>
              <p:cNvSpPr>
                <a:spLocks noChangeArrowheads="1"/>
              </p:cNvSpPr>
              <p:nvPr/>
            </p:nvSpPr>
            <p:spPr bwMode="auto">
              <a:xfrm>
                <a:off x="2922" y="1253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y</a:t>
                </a:r>
                <a:endPara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57773" name="Rectangle 13"/>
              <p:cNvSpPr>
                <a:spLocks noChangeArrowheads="1"/>
              </p:cNvSpPr>
              <p:nvPr/>
            </p:nvSpPr>
            <p:spPr bwMode="auto">
              <a:xfrm>
                <a:off x="3512" y="1842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  <a:endPara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57774" name="Rectangle 14"/>
              <p:cNvSpPr>
                <a:spLocks noChangeArrowheads="1"/>
              </p:cNvSpPr>
              <p:nvPr/>
            </p:nvSpPr>
            <p:spPr bwMode="auto">
              <a:xfrm>
                <a:off x="4147" y="1842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</a:t>
                </a:r>
                <a:endPara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462" name="Line 15"/>
              <p:cNvSpPr/>
              <p:nvPr/>
            </p:nvSpPr>
            <p:spPr>
              <a:xfrm flipH="1">
                <a:off x="3648" y="527"/>
                <a:ext cx="363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4463" name="Line 16"/>
              <p:cNvSpPr/>
              <p:nvPr/>
            </p:nvSpPr>
            <p:spPr>
              <a:xfrm>
                <a:off x="4193" y="527"/>
                <a:ext cx="317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4464" name="Line 17"/>
              <p:cNvSpPr/>
              <p:nvPr/>
            </p:nvSpPr>
            <p:spPr>
              <a:xfrm flipH="1">
                <a:off x="3149" y="935"/>
                <a:ext cx="318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4465" name="Line 18"/>
              <p:cNvSpPr/>
              <p:nvPr/>
            </p:nvSpPr>
            <p:spPr>
              <a:xfrm>
                <a:off x="3694" y="935"/>
                <a:ext cx="226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4466" name="Line 19"/>
              <p:cNvSpPr/>
              <p:nvPr/>
            </p:nvSpPr>
            <p:spPr>
              <a:xfrm flipH="1">
                <a:off x="3648" y="1434"/>
                <a:ext cx="272" cy="40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4467" name="Line 20"/>
              <p:cNvSpPr/>
              <p:nvPr/>
            </p:nvSpPr>
            <p:spPr>
              <a:xfrm>
                <a:off x="4056" y="1434"/>
                <a:ext cx="227" cy="40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4468" name="Oval 21"/>
              <p:cNvSpPr/>
              <p:nvPr/>
            </p:nvSpPr>
            <p:spPr>
              <a:xfrm>
                <a:off x="4011" y="391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57782" name="Text Box 22"/>
            <p:cNvSpPr txBox="1">
              <a:spLocks noChangeArrowheads="1"/>
            </p:cNvSpPr>
            <p:nvPr/>
          </p:nvSpPr>
          <p:spPr bwMode="auto">
            <a:xfrm>
              <a:off x="2877" y="1117"/>
              <a:ext cx="29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600" b="1" i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</a:t>
              </a:r>
              <a:endParaRPr kumimoji="0" lang="en-US" altLang="zh-CN" sz="3600" b="1" i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57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57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6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4"/>
          <p:cNvSpPr/>
          <p:nvPr/>
        </p:nvSpPr>
        <p:spPr>
          <a:xfrm>
            <a:off x="2843213" y="2043113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5475" name="Group 5"/>
          <p:cNvGrpSpPr/>
          <p:nvPr/>
        </p:nvGrpSpPr>
        <p:grpSpPr>
          <a:xfrm>
            <a:off x="822325" y="1412875"/>
            <a:ext cx="2881313" cy="3095625"/>
            <a:chOff x="2106" y="1117"/>
            <a:chExt cx="1815" cy="1950"/>
          </a:xfrm>
        </p:grpSpPr>
        <p:grpSp>
          <p:nvGrpSpPr>
            <p:cNvPr id="105493" name="Group 6"/>
            <p:cNvGrpSpPr/>
            <p:nvPr/>
          </p:nvGrpSpPr>
          <p:grpSpPr>
            <a:xfrm>
              <a:off x="2106" y="1344"/>
              <a:ext cx="1815" cy="1723"/>
              <a:chOff x="2922" y="391"/>
              <a:chExt cx="1815" cy="1723"/>
            </a:xfrm>
          </p:grpSpPr>
          <p:sp>
            <p:nvSpPr>
              <p:cNvPr id="758791" name="Rectangle 7"/>
              <p:cNvSpPr>
                <a:spLocks noChangeArrowheads="1"/>
              </p:cNvSpPr>
              <p:nvPr/>
            </p:nvSpPr>
            <p:spPr bwMode="auto">
              <a:xfrm>
                <a:off x="4419" y="799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  <a:endPara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496" name="Oval 8"/>
              <p:cNvSpPr/>
              <p:nvPr/>
            </p:nvSpPr>
            <p:spPr>
              <a:xfrm>
                <a:off x="3467" y="799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497" name="Oval 9"/>
              <p:cNvSpPr/>
              <p:nvPr/>
            </p:nvSpPr>
            <p:spPr>
              <a:xfrm>
                <a:off x="3875" y="1253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8794" name="Rectangle 10"/>
              <p:cNvSpPr>
                <a:spLocks noChangeArrowheads="1"/>
              </p:cNvSpPr>
              <p:nvPr/>
            </p:nvSpPr>
            <p:spPr bwMode="auto">
              <a:xfrm>
                <a:off x="2922" y="1253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y</a:t>
                </a:r>
                <a:endPara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58795" name="Rectangle 11"/>
              <p:cNvSpPr>
                <a:spLocks noChangeArrowheads="1"/>
              </p:cNvSpPr>
              <p:nvPr/>
            </p:nvSpPr>
            <p:spPr bwMode="auto">
              <a:xfrm>
                <a:off x="3512" y="1842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x</a:t>
                </a:r>
                <a:endPara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58796" name="Rectangle 12"/>
              <p:cNvSpPr>
                <a:spLocks noChangeArrowheads="1"/>
              </p:cNvSpPr>
              <p:nvPr/>
            </p:nvSpPr>
            <p:spPr bwMode="auto">
              <a:xfrm>
                <a:off x="4147" y="1842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</a:t>
                </a:r>
                <a:endPara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501" name="Line 13"/>
              <p:cNvSpPr/>
              <p:nvPr/>
            </p:nvSpPr>
            <p:spPr>
              <a:xfrm flipH="1">
                <a:off x="3648" y="527"/>
                <a:ext cx="363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5502" name="Line 14"/>
              <p:cNvSpPr/>
              <p:nvPr/>
            </p:nvSpPr>
            <p:spPr>
              <a:xfrm>
                <a:off x="4193" y="527"/>
                <a:ext cx="317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5503" name="Line 15"/>
              <p:cNvSpPr/>
              <p:nvPr/>
            </p:nvSpPr>
            <p:spPr>
              <a:xfrm flipH="1">
                <a:off x="3149" y="935"/>
                <a:ext cx="318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5504" name="Line 16"/>
              <p:cNvSpPr/>
              <p:nvPr/>
            </p:nvSpPr>
            <p:spPr>
              <a:xfrm>
                <a:off x="3694" y="935"/>
                <a:ext cx="226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5505" name="Line 17"/>
              <p:cNvSpPr/>
              <p:nvPr/>
            </p:nvSpPr>
            <p:spPr>
              <a:xfrm flipH="1">
                <a:off x="3648" y="1434"/>
                <a:ext cx="272" cy="40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5506" name="Line 18"/>
              <p:cNvSpPr/>
              <p:nvPr/>
            </p:nvSpPr>
            <p:spPr>
              <a:xfrm>
                <a:off x="4056" y="1434"/>
                <a:ext cx="227" cy="40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5507" name="Oval 19"/>
              <p:cNvSpPr/>
              <p:nvPr/>
            </p:nvSpPr>
            <p:spPr>
              <a:xfrm>
                <a:off x="4011" y="391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58804" name="Text Box 20"/>
            <p:cNvSpPr txBox="1">
              <a:spLocks noChangeArrowheads="1"/>
            </p:cNvSpPr>
            <p:nvPr/>
          </p:nvSpPr>
          <p:spPr bwMode="auto">
            <a:xfrm>
              <a:off x="2877" y="1117"/>
              <a:ext cx="38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600" b="1" i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T’</a:t>
              </a:r>
              <a:endParaRPr kumimoji="0" lang="en-US" altLang="zh-CN" sz="3600" b="1" i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58805" name="AutoShape 21"/>
          <p:cNvSpPr>
            <a:spLocks noChangeArrowheads="1"/>
          </p:cNvSpPr>
          <p:nvPr/>
        </p:nvSpPr>
        <p:spPr bwMode="auto">
          <a:xfrm>
            <a:off x="3919538" y="2924175"/>
            <a:ext cx="2592388" cy="1008063"/>
          </a:xfrm>
          <a:prstGeom prst="rightArrowCallout">
            <a:avLst>
              <a:gd name="adj1" fmla="val 25000"/>
              <a:gd name="adj2" fmla="val 25000"/>
              <a:gd name="adj3" fmla="val 42861"/>
              <a:gd name="adj4" fmla="val 66667"/>
            </a:avLst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交换</a:t>
            </a:r>
            <a:r>
              <a:rPr kumimoji="1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y</a:t>
            </a: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和</a:t>
            </a:r>
            <a:r>
              <a:rPr kumimoji="1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endParaRPr kumimoji="1" lang="en-US" altLang="zh-CN" sz="3200" b="1" i="1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构造</a:t>
            </a:r>
            <a:r>
              <a: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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+mn-cs"/>
            </a:endParaRPr>
          </a:p>
        </p:txBody>
      </p:sp>
      <p:grpSp>
        <p:nvGrpSpPr>
          <p:cNvPr id="758806" name="Group 22"/>
          <p:cNvGrpSpPr/>
          <p:nvPr/>
        </p:nvGrpSpPr>
        <p:grpSpPr>
          <a:xfrm>
            <a:off x="6656388" y="1485900"/>
            <a:ext cx="2881312" cy="3095625"/>
            <a:chOff x="2106" y="1117"/>
            <a:chExt cx="1815" cy="1950"/>
          </a:xfrm>
        </p:grpSpPr>
        <p:grpSp>
          <p:nvGrpSpPr>
            <p:cNvPr id="105478" name="Group 23"/>
            <p:cNvGrpSpPr/>
            <p:nvPr/>
          </p:nvGrpSpPr>
          <p:grpSpPr>
            <a:xfrm>
              <a:off x="2106" y="1344"/>
              <a:ext cx="1815" cy="1723"/>
              <a:chOff x="2922" y="391"/>
              <a:chExt cx="1815" cy="1723"/>
            </a:xfrm>
          </p:grpSpPr>
          <p:sp>
            <p:nvSpPr>
              <p:cNvPr id="758808" name="Rectangle 24"/>
              <p:cNvSpPr>
                <a:spLocks noChangeArrowheads="1"/>
              </p:cNvSpPr>
              <p:nvPr/>
            </p:nvSpPr>
            <p:spPr bwMode="auto">
              <a:xfrm>
                <a:off x="4419" y="799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  <a:endPara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481" name="Oval 25"/>
              <p:cNvSpPr/>
              <p:nvPr/>
            </p:nvSpPr>
            <p:spPr>
              <a:xfrm>
                <a:off x="3467" y="799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482" name="Oval 26"/>
              <p:cNvSpPr/>
              <p:nvPr/>
            </p:nvSpPr>
            <p:spPr>
              <a:xfrm>
                <a:off x="3875" y="1253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8811" name="Rectangle 27"/>
              <p:cNvSpPr>
                <a:spLocks noChangeArrowheads="1"/>
              </p:cNvSpPr>
              <p:nvPr/>
            </p:nvSpPr>
            <p:spPr bwMode="auto">
              <a:xfrm>
                <a:off x="2922" y="1253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</a:t>
                </a:r>
                <a:endPara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58812" name="Rectangle 28"/>
              <p:cNvSpPr>
                <a:spLocks noChangeArrowheads="1"/>
              </p:cNvSpPr>
              <p:nvPr/>
            </p:nvSpPr>
            <p:spPr bwMode="auto">
              <a:xfrm>
                <a:off x="3512" y="1842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x</a:t>
                </a:r>
                <a:endPara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58813" name="Rectangle 29"/>
              <p:cNvSpPr>
                <a:spLocks noChangeArrowheads="1"/>
              </p:cNvSpPr>
              <p:nvPr/>
            </p:nvSpPr>
            <p:spPr bwMode="auto">
              <a:xfrm>
                <a:off x="4147" y="1842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y</a:t>
                </a:r>
                <a:endPara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486" name="Line 30"/>
              <p:cNvSpPr/>
              <p:nvPr/>
            </p:nvSpPr>
            <p:spPr>
              <a:xfrm flipH="1">
                <a:off x="3648" y="527"/>
                <a:ext cx="363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5487" name="Line 31"/>
              <p:cNvSpPr/>
              <p:nvPr/>
            </p:nvSpPr>
            <p:spPr>
              <a:xfrm>
                <a:off x="4193" y="527"/>
                <a:ext cx="317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5488" name="Line 32"/>
              <p:cNvSpPr/>
              <p:nvPr/>
            </p:nvSpPr>
            <p:spPr>
              <a:xfrm flipH="1">
                <a:off x="3149" y="935"/>
                <a:ext cx="318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5489" name="Line 33"/>
              <p:cNvSpPr/>
              <p:nvPr/>
            </p:nvSpPr>
            <p:spPr>
              <a:xfrm>
                <a:off x="3694" y="935"/>
                <a:ext cx="226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5490" name="Line 34"/>
              <p:cNvSpPr/>
              <p:nvPr/>
            </p:nvSpPr>
            <p:spPr>
              <a:xfrm flipH="1">
                <a:off x="3648" y="1434"/>
                <a:ext cx="272" cy="40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5491" name="Line 35"/>
              <p:cNvSpPr/>
              <p:nvPr/>
            </p:nvSpPr>
            <p:spPr>
              <a:xfrm>
                <a:off x="4056" y="1434"/>
                <a:ext cx="227" cy="40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5492" name="Oval 36"/>
              <p:cNvSpPr/>
              <p:nvPr/>
            </p:nvSpPr>
            <p:spPr>
              <a:xfrm>
                <a:off x="4011" y="391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58821" name="Text Box 37"/>
            <p:cNvSpPr txBox="1">
              <a:spLocks noChangeArrowheads="1"/>
            </p:cNvSpPr>
            <p:nvPr/>
          </p:nvSpPr>
          <p:spPr bwMode="auto">
            <a:xfrm>
              <a:off x="2877" y="1117"/>
              <a:ext cx="48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600" b="1" i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T’’</a:t>
              </a:r>
              <a:endParaRPr kumimoji="0" lang="en-US" altLang="zh-CN" sz="3600" b="1" i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8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58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80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4"/>
          <p:cNvSpPr/>
          <p:nvPr/>
        </p:nvSpPr>
        <p:spPr>
          <a:xfrm>
            <a:off x="4214813" y="325755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59813" name="Object 5"/>
          <p:cNvGraphicFramePr>
            <a:graphicFrameLocks noChangeAspect="1"/>
          </p:cNvGraphicFramePr>
          <p:nvPr/>
        </p:nvGraphicFramePr>
        <p:xfrm>
          <a:off x="822325" y="1303338"/>
          <a:ext cx="3581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5" name="" r:id="rId1" imgW="1854200" imgH="342900" progId="Equation.3">
                  <p:embed/>
                </p:oleObj>
              </mc:Choice>
              <mc:Fallback>
                <p:oleObj name="" r:id="rId1" imgW="1854200" imgH="342900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2325" y="1303338"/>
                        <a:ext cx="3581400" cy="6858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0" name="Rectangle 6"/>
          <p:cNvSpPr/>
          <p:nvPr/>
        </p:nvSpPr>
        <p:spPr>
          <a:xfrm>
            <a:off x="71438" y="71438"/>
            <a:ext cx="1903412" cy="9810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9815" name="Rectangle 7"/>
          <p:cNvSpPr>
            <a:spLocks noChangeArrowheads="1"/>
          </p:cNvSpPr>
          <p:nvPr/>
        </p:nvSpPr>
        <p:spPr bwMode="auto">
          <a:xfrm>
            <a:off x="390525" y="403225"/>
            <a:ext cx="9793288" cy="612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证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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是最优化前缀树.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  B(T)-B(T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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)</a:t>
            </a:r>
            <a:endParaRPr kumimoji="0" lang="en-US" altLang="zh-CN" sz="2800" b="1" i="1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=</a:t>
            </a:r>
            <a:endParaRPr kumimoji="0" lang="en-US" altLang="zh-CN" sz="2800" b="1" i="1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= f(x)d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(x) + f(b)d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(b) - f(x)d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T’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(x) - f(b)d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T’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(b)</a:t>
            </a:r>
            <a:endParaRPr kumimoji="0" lang="en-US" altLang="zh-CN" sz="2800" b="1" i="1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= f(x)d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(x) + f(b)d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(b) - f(x)d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(b) - f(b)d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(x)</a:t>
            </a:r>
            <a:endParaRPr kumimoji="0" lang="en-US" altLang="zh-CN" sz="2800" b="1" i="1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= (f(b)-f(x))(d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(b)-d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(x)).</a:t>
            </a:r>
            <a:endParaRPr kumimoji="0" lang="en-US" altLang="zh-CN" sz="2800" b="1" i="1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∵ f(b)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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f(x), 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(b)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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(x) 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因为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b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的深度最大</a:t>
            </a:r>
            <a:r>
              <a:rPr kumimoji="0" lang="zh-CN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)</a:t>
            </a:r>
            <a:endParaRPr kumimoji="0" lang="zh-CN" altLang="en-US" sz="3200" b="1" i="1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∴ 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B(T)-B(T’)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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0, B(T)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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B(T’)</a:t>
            </a:r>
            <a:endParaRPr kumimoji="0" lang="en-US" altLang="zh-CN" sz="2800" b="1" i="1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同理可证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B(T’)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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B(T’’)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.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于是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B(T)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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B(T’’).</a:t>
            </a:r>
            <a:endParaRPr kumimoji="0" lang="en-US" altLang="zh-CN" sz="2800" b="1" i="1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由于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是最优化的，所以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B(T)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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B(T’’).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于是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, 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B(T)=B(T’’)，T’’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的最优化前缀编码树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. 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在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T’’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中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, 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x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和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y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具有相同长度编码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,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且仅最后一位不同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.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598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598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5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598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598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598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598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598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598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598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598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598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4" name="Rectangle 4"/>
          <p:cNvSpPr>
            <a:spLocks noChangeArrowheads="1"/>
          </p:cNvSpPr>
          <p:nvPr/>
        </p:nvSpPr>
        <p:spPr bwMode="auto">
          <a:xfrm>
            <a:off x="304800" y="2362200"/>
            <a:ext cx="9372600" cy="2667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基本思想</a:t>
            </a:r>
            <a:endParaRPr kumimoji="0" lang="zh-CN" altLang="en-US" sz="3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循环地选择具有最低频率的两个结点，生成一棵子树，直至形成树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初始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:  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f:5,  e:9,  c:12,  b:13,  d:16,  a:45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752646" name="Rectangle 6"/>
          <p:cNvSpPr>
            <a:spLocks noChangeArrowheads="1"/>
          </p:cNvSpPr>
          <p:nvPr/>
        </p:nvSpPr>
        <p:spPr bwMode="auto">
          <a:xfrm>
            <a:off x="7448550" y="188913"/>
            <a:ext cx="27559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算法的设计</a:t>
            </a:r>
            <a:endParaRPr kumimoji="1" lang="zh-CN" altLang="en-US" sz="4000" b="1" i="0" u="none" strike="noStrike" kern="1200" cap="none" spc="0" normalizeH="0" baseline="0" noProof="0">
              <a:ln>
                <a:noFill/>
              </a:ln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pic>
        <p:nvPicPr>
          <p:cNvPr id="107524" name="Picture 7" descr="BD21313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4438" y="933450"/>
            <a:ext cx="4033837" cy="1190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4"/>
          <p:cNvSpPr/>
          <p:nvPr/>
        </p:nvSpPr>
        <p:spPr>
          <a:xfrm>
            <a:off x="2524125" y="173355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08547" name="Object 5"/>
          <p:cNvGraphicFramePr>
            <a:graphicFrameLocks noChangeAspect="1"/>
          </p:cNvGraphicFramePr>
          <p:nvPr/>
        </p:nvGraphicFramePr>
        <p:xfrm>
          <a:off x="0" y="0"/>
          <a:ext cx="10287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9" name="" r:id="rId1" imgW="5237480" imgH="3395980" progId="MSDraw">
                  <p:embed/>
                </p:oleObj>
              </mc:Choice>
              <mc:Fallback>
                <p:oleObj name="" r:id="rId1" imgW="5237480" imgH="3395980" progId="MSDraw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0287000" cy="68580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2" name="Rectangle 4"/>
          <p:cNvSpPr>
            <a:spLocks noChangeArrowheads="1"/>
          </p:cNvSpPr>
          <p:nvPr/>
        </p:nvSpPr>
        <p:spPr bwMode="auto">
          <a:xfrm>
            <a:off x="822325" y="209550"/>
            <a:ext cx="9288463" cy="6172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贪心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算法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(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使用堆操作实现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)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Huffman(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C，F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1.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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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;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2.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Q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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; 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/*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用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BUILD-HEAP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建立堆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*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3.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FOR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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To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n-1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Do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4.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 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z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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Allocate-Node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 );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5.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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left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[z]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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Extract-MIN(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Q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);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/*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堆操作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6.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y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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right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[z]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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Extract-MIN(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Q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);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/*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堆操作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7.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f(z)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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f(x)+f(y)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;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8.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Insert(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Q, z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);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/*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堆操作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9.    Return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16" name="Rectangle 4"/>
          <p:cNvSpPr>
            <a:spLocks noChangeArrowheads="1"/>
          </p:cNvSpPr>
          <p:nvPr/>
        </p:nvSpPr>
        <p:spPr bwMode="auto">
          <a:xfrm>
            <a:off x="463550" y="1808163"/>
            <a:ext cx="9664700" cy="284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设</a:t>
            </a:r>
            <a:r>
              <a:rPr kumimoji="0" lang="en-US" altLang="zh-CN" sz="36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Q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由一个堆实现</a:t>
            </a:r>
            <a:endParaRPr kumimoji="0" lang="zh-CN" altLang="en-US" sz="3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第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2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步用堆排序的</a:t>
            </a: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BUILD-HEAP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实现</a:t>
            </a: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: </a:t>
            </a:r>
            <a:r>
              <a:rPr kumimoji="0" lang="en-US" altLang="zh-CN" sz="3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O(n)</a:t>
            </a:r>
            <a:endParaRPr kumimoji="0" lang="en-US" altLang="zh-CN" sz="3600" b="1" i="1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每个堆操作要求</a:t>
            </a:r>
            <a:r>
              <a:rPr kumimoji="0" lang="en-US" altLang="zh-CN" sz="36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O(logn)，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循环</a:t>
            </a:r>
            <a:r>
              <a:rPr kumimoji="0" lang="en-US" altLang="zh-CN" sz="36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n-1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次</a:t>
            </a: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: </a:t>
            </a:r>
            <a:r>
              <a:rPr kumimoji="0" lang="en-US" altLang="zh-CN" sz="3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O(nlogn)</a:t>
            </a:r>
            <a:endParaRPr kumimoji="0" lang="en-US" altLang="zh-CN" sz="3600" b="1" i="1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36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en-US" altLang="zh-CN" sz="3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T(n)=O(n)+O(nlogn) =O(nlogn)</a:t>
            </a:r>
            <a:endParaRPr kumimoji="0" lang="zh-CN" altLang="en-US" sz="3600" b="1" i="1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755717" name="Rectangle 5"/>
          <p:cNvSpPr>
            <a:spLocks noChangeArrowheads="1"/>
          </p:cNvSpPr>
          <p:nvPr/>
        </p:nvSpPr>
        <p:spPr bwMode="auto">
          <a:xfrm>
            <a:off x="7448550" y="188913"/>
            <a:ext cx="27559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复杂性分析</a:t>
            </a:r>
            <a:endParaRPr kumimoji="1" lang="zh-CN" altLang="en-US" sz="4000" b="1" i="0" u="none" strike="noStrike" kern="1200" cap="none" spc="0" normalizeH="0" baseline="0" noProof="0">
              <a:ln>
                <a:noFill/>
              </a:ln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pic>
        <p:nvPicPr>
          <p:cNvPr id="110596" name="Picture 6" descr="BD21313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4438" y="933450"/>
            <a:ext cx="4033837" cy="1190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7" name="Rectangle 3"/>
          <p:cNvSpPr>
            <a:spLocks noGrp="1" noChangeArrowheads="1"/>
          </p:cNvSpPr>
          <p:nvPr>
            <p:ph idx="1"/>
          </p:nvPr>
        </p:nvSpPr>
        <p:spPr>
          <a:xfrm>
            <a:off x="247650" y="1773238"/>
            <a:ext cx="9736138" cy="3505200"/>
          </a:xfrm>
          <a:solidFill>
            <a:srgbClr val="FFFFFF"/>
          </a:solidFill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定理.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Huffman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算法产生一个优化前缀编码树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证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.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由于引理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1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、引理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2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成立,而且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Huffman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算法按照引理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2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选择性确定的规则进行局部优化选择，所以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Huffman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算法产生一个优化前缀编码树。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sp>
        <p:nvSpPr>
          <p:cNvPr id="717828" name="Rectangle 4"/>
          <p:cNvSpPr>
            <a:spLocks noChangeArrowheads="1"/>
          </p:cNvSpPr>
          <p:nvPr/>
        </p:nvSpPr>
        <p:spPr bwMode="auto">
          <a:xfrm>
            <a:off x="7448550" y="188913"/>
            <a:ext cx="27559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正确性证明</a:t>
            </a:r>
            <a:endParaRPr kumimoji="1" lang="zh-CN" altLang="en-US" sz="4000" b="1" i="0" u="none" strike="noStrike" kern="1200" cap="none" spc="0" normalizeH="0" baseline="0" noProof="0">
              <a:ln>
                <a:noFill/>
              </a:ln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pic>
        <p:nvPicPr>
          <p:cNvPr id="111620" name="Picture 5" descr="BD21313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4438" y="933450"/>
            <a:ext cx="4033837" cy="1190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宋体" panose="02010600030101010101" pitchFamily="2" charset="-122"/>
                <a:cs typeface="+mj-cs"/>
              </a:rPr>
              <a:t>提纲</a:t>
            </a:r>
            <a:endParaRPr lang="zh-CN" altLang="en-US" kern="1200" dirty="0">
              <a:solidFill>
                <a:srgbClr val="0070C0"/>
              </a:solidFill>
              <a:latin typeface="+mj-lt"/>
              <a:ea typeface="宋体" panose="02010600030101010101" pitchFamily="2" charset="-122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9675" y="2060575"/>
            <a:ext cx="5434013" cy="21891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 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贪心法的基本原理</a:t>
            </a:r>
            <a:endParaRPr kumimoji="0" lang="zh-CN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5.2 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任务安排问题</a:t>
            </a:r>
            <a:endParaRPr kumimoji="0" lang="zh-CN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5.3 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哈夫曼编码问题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5.4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最小生成树</a:t>
            </a:r>
            <a:endParaRPr kumimoji="0" lang="zh-CN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4"/>
          <p:cNvSpPr/>
          <p:nvPr/>
        </p:nvSpPr>
        <p:spPr>
          <a:xfrm>
            <a:off x="5954713" y="131763"/>
            <a:ext cx="4249737" cy="63341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问题的定义</a:t>
            </a:r>
            <a:endParaRPr lang="zh-CN" altLang="en-US" sz="4000" b="1" dirty="0">
              <a:solidFill>
                <a:srgbClr val="6633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786437" name="Text Box 5"/>
          <p:cNvSpPr txBox="1">
            <a:spLocks noChangeArrowheads="1"/>
          </p:cNvSpPr>
          <p:nvPr/>
        </p:nvSpPr>
        <p:spPr bwMode="auto">
          <a:xfrm>
            <a:off x="201613" y="1052513"/>
            <a:ext cx="10002838" cy="56070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Char char="•"/>
              <a:defRPr/>
            </a:pPr>
            <a:r>
              <a:rPr kumimoji="0" lang="zh-CN" altLang="en-US" sz="36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生成树</a:t>
            </a:r>
            <a:endParaRPr kumimoji="0" lang="zh-CN" altLang="en-US" sz="32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设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G=(V, E)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是一个边加权无向连通图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.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G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的生成树是无向树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S=(V, T),</a:t>
            </a:r>
            <a:r>
              <a:rPr kumimoji="0" lang="zh-CN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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E,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以下用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表示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S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.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30000"/>
              <a:buFontTx/>
              <a:buChar char="•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  如果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W: E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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{</a:t>
            </a:r>
            <a:r>
              <a:rPr kumimoji="0" lang="zh-CN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实数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}</a:t>
            </a:r>
            <a:r>
              <a:rPr kumimoji="0" lang="zh-CN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G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的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权函数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,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的权值定义为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W(T)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=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</a:t>
            </a:r>
            <a:r>
              <a:rPr kumimoji="0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zh-CN" sz="3200" b="1" i="1" u="none" strike="noStrike" kern="1200" cap="none" spc="0" normalizeH="0" baseline="-2500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u,v</a:t>
            </a:r>
            <a:r>
              <a:rPr kumimoji="0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)T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W(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u,v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)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. 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  <a:p>
            <a:pPr marR="0" defTabSz="914400">
              <a:buClrTx/>
              <a:buSzTx/>
              <a:buFontTx/>
              <a:buChar char="•"/>
              <a:defRPr/>
            </a:pPr>
            <a:r>
              <a:rPr kumimoji="0" lang="zh-CN" altLang="en-US" sz="36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最小生成树</a:t>
            </a:r>
            <a:endParaRPr kumimoji="0" lang="en-US" altLang="zh-CN" sz="36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 G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的最小生成树是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W(T)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最小的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G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之生成树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.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  <a:p>
            <a:pPr marR="0" defTabSz="914400">
              <a:spcBef>
                <a:spcPct val="20000"/>
              </a:spcBef>
              <a:buClr>
                <a:srgbClr val="0000CC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en-US" altLang="zh-CN" sz="36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zh-CN" altLang="en-US" sz="36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问题的定义</a:t>
            </a:r>
            <a:endParaRPr kumimoji="0" lang="zh-CN" altLang="en-US" sz="36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输入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: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无向连通图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G=(V, E)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, 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权函数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W</a:t>
            </a:r>
            <a:endParaRPr kumimoji="0" lang="en-US" altLang="zh-CN" sz="3200" b="1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输出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: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G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的最小生成树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113668" name="Rectangle 6"/>
          <p:cNvSpPr/>
          <p:nvPr/>
        </p:nvSpPr>
        <p:spPr>
          <a:xfrm>
            <a:off x="3490913" y="2781300"/>
            <a:ext cx="10287000" cy="4619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6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6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6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6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6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6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86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86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6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86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86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86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86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86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864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864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7" name="Rectangle 3"/>
          <p:cNvSpPr>
            <a:spLocks noGrp="1" noChangeArrowheads="1"/>
          </p:cNvSpPr>
          <p:nvPr>
            <p:ph idx="1"/>
          </p:nvPr>
        </p:nvSpPr>
        <p:spPr>
          <a:xfrm>
            <a:off x="1687513" y="2133600"/>
            <a:ext cx="7473950" cy="203993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 若一个优化问题的优化解包含它的子问题的优化解，则称其具有优化子结构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79875" name="Rectangle 4"/>
          <p:cNvSpPr/>
          <p:nvPr/>
        </p:nvSpPr>
        <p:spPr>
          <a:xfrm>
            <a:off x="7375525" y="115888"/>
            <a:ext cx="2830513" cy="7064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6633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优化子结构</a:t>
            </a:r>
            <a:r>
              <a:rPr lang="zh-CN" altLang="en-US" sz="4000" dirty="0"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sz="40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79876" name="Picture 5" descr="BD21313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9763" y="836613"/>
            <a:ext cx="4552950" cy="1444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60" name="Text Box 4"/>
          <p:cNvSpPr txBox="1">
            <a:spLocks noChangeArrowheads="1"/>
          </p:cNvSpPr>
          <p:nvPr/>
        </p:nvSpPr>
        <p:spPr bwMode="auto">
          <a:xfrm>
            <a:off x="103188" y="66675"/>
            <a:ext cx="1871663" cy="1130300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Char char="•"/>
              <a:defRPr/>
            </a:pPr>
            <a:endParaRPr kumimoji="0" lang="zh-CN" altLang="en-US" sz="16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R="0" defTabSz="914400">
              <a:buClrTx/>
              <a:buSzTx/>
              <a:buFontTx/>
              <a:buChar char="•"/>
              <a:defRPr/>
            </a:pPr>
            <a:r>
              <a:rPr kumimoji="0" lang="zh-CN" altLang="en-US" sz="36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实例</a:t>
            </a:r>
            <a:endParaRPr kumimoji="0" lang="zh-CN" altLang="en-US" sz="36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zh-CN" altLang="en-US" sz="1600" b="1" kern="1200" cap="none" spc="0" normalizeH="0" baseline="0" noProof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grpSp>
        <p:nvGrpSpPr>
          <p:cNvPr id="114691" name="Group 5"/>
          <p:cNvGrpSpPr/>
          <p:nvPr/>
        </p:nvGrpSpPr>
        <p:grpSpPr>
          <a:xfrm>
            <a:off x="1220788" y="1238250"/>
            <a:ext cx="3851275" cy="2051050"/>
            <a:chOff x="1766" y="155"/>
            <a:chExt cx="2426" cy="1292"/>
          </a:xfrm>
        </p:grpSpPr>
        <p:sp>
          <p:nvSpPr>
            <p:cNvPr id="787462" name="Oval 6"/>
            <p:cNvSpPr>
              <a:spLocks noChangeArrowheads="1"/>
            </p:cNvSpPr>
            <p:nvPr/>
          </p:nvSpPr>
          <p:spPr bwMode="auto">
            <a:xfrm>
              <a:off x="3059" y="164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463" name="Oval 7"/>
            <p:cNvSpPr>
              <a:spLocks noChangeArrowheads="1"/>
            </p:cNvSpPr>
            <p:nvPr/>
          </p:nvSpPr>
          <p:spPr bwMode="auto">
            <a:xfrm>
              <a:off x="3920" y="618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464" name="Oval 8"/>
            <p:cNvSpPr>
              <a:spLocks noChangeArrowheads="1"/>
            </p:cNvSpPr>
            <p:nvPr/>
          </p:nvSpPr>
          <p:spPr bwMode="auto">
            <a:xfrm>
              <a:off x="1970" y="210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465" name="Oval 9"/>
            <p:cNvSpPr>
              <a:spLocks noChangeArrowheads="1"/>
            </p:cNvSpPr>
            <p:nvPr/>
          </p:nvSpPr>
          <p:spPr bwMode="auto">
            <a:xfrm>
              <a:off x="1970" y="1026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E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738" name="Line 10"/>
            <p:cNvSpPr/>
            <p:nvPr/>
          </p:nvSpPr>
          <p:spPr>
            <a:xfrm>
              <a:off x="3331" y="300"/>
              <a:ext cx="635" cy="363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39" name="Line 11"/>
            <p:cNvSpPr/>
            <p:nvPr/>
          </p:nvSpPr>
          <p:spPr>
            <a:xfrm>
              <a:off x="3240" y="436"/>
              <a:ext cx="0" cy="59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40" name="Line 12"/>
            <p:cNvSpPr/>
            <p:nvPr/>
          </p:nvSpPr>
          <p:spPr>
            <a:xfrm flipH="1">
              <a:off x="3331" y="845"/>
              <a:ext cx="635" cy="31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787469" name="Oval 13"/>
            <p:cNvSpPr>
              <a:spLocks noChangeArrowheads="1"/>
            </p:cNvSpPr>
            <p:nvPr/>
          </p:nvSpPr>
          <p:spPr bwMode="auto">
            <a:xfrm>
              <a:off x="3104" y="1026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D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742" name="Line 14"/>
            <p:cNvSpPr/>
            <p:nvPr/>
          </p:nvSpPr>
          <p:spPr>
            <a:xfrm>
              <a:off x="2106" y="482"/>
              <a:ext cx="0" cy="544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43" name="Line 15"/>
            <p:cNvSpPr/>
            <p:nvPr/>
          </p:nvSpPr>
          <p:spPr>
            <a:xfrm>
              <a:off x="2242" y="1162"/>
              <a:ext cx="862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44" name="Line 16"/>
            <p:cNvSpPr/>
            <p:nvPr/>
          </p:nvSpPr>
          <p:spPr>
            <a:xfrm flipV="1">
              <a:off x="2197" y="391"/>
              <a:ext cx="907" cy="68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45" name="Line 17"/>
            <p:cNvSpPr/>
            <p:nvPr/>
          </p:nvSpPr>
          <p:spPr>
            <a:xfrm>
              <a:off x="2197" y="436"/>
              <a:ext cx="952" cy="635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46" name="Line 18"/>
            <p:cNvSpPr/>
            <p:nvPr/>
          </p:nvSpPr>
          <p:spPr>
            <a:xfrm>
              <a:off x="2242" y="346"/>
              <a:ext cx="1678" cy="40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787475" name="Text Box 19"/>
            <p:cNvSpPr txBox="1">
              <a:spLocks noChangeArrowheads="1"/>
            </p:cNvSpPr>
            <p:nvPr/>
          </p:nvSpPr>
          <p:spPr bwMode="auto">
            <a:xfrm>
              <a:off x="3535" y="200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70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476" name="Text Box 20"/>
            <p:cNvSpPr txBox="1">
              <a:spLocks noChangeArrowheads="1"/>
            </p:cNvSpPr>
            <p:nvPr/>
          </p:nvSpPr>
          <p:spPr bwMode="auto">
            <a:xfrm>
              <a:off x="3580" y="926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60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477" name="Text Box 21"/>
            <p:cNvSpPr txBox="1">
              <a:spLocks noChangeArrowheads="1"/>
            </p:cNvSpPr>
            <p:nvPr/>
          </p:nvSpPr>
          <p:spPr bwMode="auto">
            <a:xfrm>
              <a:off x="2174" y="482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80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478" name="Text Box 22"/>
            <p:cNvSpPr txBox="1">
              <a:spLocks noChangeArrowheads="1"/>
            </p:cNvSpPr>
            <p:nvPr/>
          </p:nvSpPr>
          <p:spPr bwMode="auto">
            <a:xfrm>
              <a:off x="1766" y="618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50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479" name="Text Box 23"/>
            <p:cNvSpPr txBox="1">
              <a:spLocks noChangeArrowheads="1"/>
            </p:cNvSpPr>
            <p:nvPr/>
          </p:nvSpPr>
          <p:spPr bwMode="auto">
            <a:xfrm>
              <a:off x="2537" y="1117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90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480" name="Text Box 24"/>
            <p:cNvSpPr txBox="1">
              <a:spLocks noChangeArrowheads="1"/>
            </p:cNvSpPr>
            <p:nvPr/>
          </p:nvSpPr>
          <p:spPr bwMode="auto">
            <a:xfrm>
              <a:off x="3195" y="699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75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481" name="Text Box 25"/>
            <p:cNvSpPr txBox="1">
              <a:spLocks noChangeArrowheads="1"/>
            </p:cNvSpPr>
            <p:nvPr/>
          </p:nvSpPr>
          <p:spPr bwMode="auto">
            <a:xfrm>
              <a:off x="2395" y="155"/>
              <a:ext cx="513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300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482" name="Text Box 26"/>
            <p:cNvSpPr txBox="1">
              <a:spLocks noChangeArrowheads="1"/>
            </p:cNvSpPr>
            <p:nvPr/>
          </p:nvSpPr>
          <p:spPr bwMode="auto">
            <a:xfrm>
              <a:off x="2348" y="790"/>
              <a:ext cx="513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200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" name="Group 27"/>
          <p:cNvGrpSpPr/>
          <p:nvPr/>
        </p:nvGrpSpPr>
        <p:grpSpPr>
          <a:xfrm>
            <a:off x="1219200" y="3789363"/>
            <a:ext cx="3851275" cy="2051050"/>
            <a:chOff x="42" y="2387"/>
            <a:chExt cx="2426" cy="1292"/>
          </a:xfrm>
        </p:grpSpPr>
        <p:sp>
          <p:nvSpPr>
            <p:cNvPr id="787484" name="Oval 28"/>
            <p:cNvSpPr>
              <a:spLocks noChangeArrowheads="1"/>
            </p:cNvSpPr>
            <p:nvPr/>
          </p:nvSpPr>
          <p:spPr bwMode="auto">
            <a:xfrm>
              <a:off x="1335" y="2396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485" name="Oval 29"/>
            <p:cNvSpPr>
              <a:spLocks noChangeArrowheads="1"/>
            </p:cNvSpPr>
            <p:nvPr/>
          </p:nvSpPr>
          <p:spPr bwMode="auto">
            <a:xfrm>
              <a:off x="2196" y="2850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486" name="Oval 30"/>
            <p:cNvSpPr>
              <a:spLocks noChangeArrowheads="1"/>
            </p:cNvSpPr>
            <p:nvPr/>
          </p:nvSpPr>
          <p:spPr bwMode="auto">
            <a:xfrm>
              <a:off x="246" y="2442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487" name="Oval 31"/>
            <p:cNvSpPr>
              <a:spLocks noChangeArrowheads="1"/>
            </p:cNvSpPr>
            <p:nvPr/>
          </p:nvSpPr>
          <p:spPr bwMode="auto">
            <a:xfrm>
              <a:off x="246" y="3258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E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725" name="Line 32"/>
            <p:cNvSpPr/>
            <p:nvPr/>
          </p:nvSpPr>
          <p:spPr>
            <a:xfrm>
              <a:off x="1607" y="2532"/>
              <a:ext cx="635" cy="363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787489" name="Oval 33"/>
            <p:cNvSpPr>
              <a:spLocks noChangeArrowheads="1"/>
            </p:cNvSpPr>
            <p:nvPr/>
          </p:nvSpPr>
          <p:spPr bwMode="auto">
            <a:xfrm>
              <a:off x="1380" y="3258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D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727" name="Line 34"/>
            <p:cNvSpPr/>
            <p:nvPr/>
          </p:nvSpPr>
          <p:spPr>
            <a:xfrm>
              <a:off x="382" y="2714"/>
              <a:ext cx="0" cy="544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28" name="Line 35"/>
            <p:cNvSpPr/>
            <p:nvPr/>
          </p:nvSpPr>
          <p:spPr>
            <a:xfrm>
              <a:off x="518" y="3394"/>
              <a:ext cx="862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29" name="Line 36"/>
            <p:cNvSpPr/>
            <p:nvPr/>
          </p:nvSpPr>
          <p:spPr>
            <a:xfrm>
              <a:off x="518" y="2578"/>
              <a:ext cx="1678" cy="40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787493" name="Text Box 37"/>
            <p:cNvSpPr txBox="1">
              <a:spLocks noChangeArrowheads="1"/>
            </p:cNvSpPr>
            <p:nvPr/>
          </p:nvSpPr>
          <p:spPr bwMode="auto">
            <a:xfrm>
              <a:off x="1811" y="2432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70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494" name="Text Box 38"/>
            <p:cNvSpPr txBox="1">
              <a:spLocks noChangeArrowheads="1"/>
            </p:cNvSpPr>
            <p:nvPr/>
          </p:nvSpPr>
          <p:spPr bwMode="auto">
            <a:xfrm>
              <a:off x="42" y="2850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50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495" name="Text Box 39"/>
            <p:cNvSpPr txBox="1">
              <a:spLocks noChangeArrowheads="1"/>
            </p:cNvSpPr>
            <p:nvPr/>
          </p:nvSpPr>
          <p:spPr bwMode="auto">
            <a:xfrm>
              <a:off x="813" y="3349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90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496" name="Text Box 40"/>
            <p:cNvSpPr txBox="1">
              <a:spLocks noChangeArrowheads="1"/>
            </p:cNvSpPr>
            <p:nvPr/>
          </p:nvSpPr>
          <p:spPr bwMode="auto">
            <a:xfrm>
              <a:off x="671" y="2387"/>
              <a:ext cx="513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300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" name="Group 41"/>
          <p:cNvGrpSpPr/>
          <p:nvPr/>
        </p:nvGrpSpPr>
        <p:grpSpPr>
          <a:xfrm>
            <a:off x="5900738" y="3687763"/>
            <a:ext cx="3851275" cy="1814512"/>
            <a:chOff x="2583" y="2323"/>
            <a:chExt cx="2426" cy="1143"/>
          </a:xfrm>
        </p:grpSpPr>
        <p:sp>
          <p:nvSpPr>
            <p:cNvPr id="787498" name="Oval 42"/>
            <p:cNvSpPr>
              <a:spLocks noChangeArrowheads="1"/>
            </p:cNvSpPr>
            <p:nvPr/>
          </p:nvSpPr>
          <p:spPr bwMode="auto">
            <a:xfrm>
              <a:off x="3876" y="2332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499" name="Oval 43"/>
            <p:cNvSpPr>
              <a:spLocks noChangeArrowheads="1"/>
            </p:cNvSpPr>
            <p:nvPr/>
          </p:nvSpPr>
          <p:spPr bwMode="auto">
            <a:xfrm>
              <a:off x="4737" y="2786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500" name="Oval 44"/>
            <p:cNvSpPr>
              <a:spLocks noChangeArrowheads="1"/>
            </p:cNvSpPr>
            <p:nvPr/>
          </p:nvSpPr>
          <p:spPr bwMode="auto">
            <a:xfrm>
              <a:off x="2787" y="2378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501" name="Oval 45"/>
            <p:cNvSpPr>
              <a:spLocks noChangeArrowheads="1"/>
            </p:cNvSpPr>
            <p:nvPr/>
          </p:nvSpPr>
          <p:spPr bwMode="auto">
            <a:xfrm>
              <a:off x="2787" y="3194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E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712" name="Line 46"/>
            <p:cNvSpPr/>
            <p:nvPr/>
          </p:nvSpPr>
          <p:spPr>
            <a:xfrm>
              <a:off x="4148" y="2468"/>
              <a:ext cx="635" cy="363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787503" name="Oval 47"/>
            <p:cNvSpPr>
              <a:spLocks noChangeArrowheads="1"/>
            </p:cNvSpPr>
            <p:nvPr/>
          </p:nvSpPr>
          <p:spPr bwMode="auto">
            <a:xfrm>
              <a:off x="3921" y="3194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D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714" name="Line 48"/>
            <p:cNvSpPr/>
            <p:nvPr/>
          </p:nvSpPr>
          <p:spPr>
            <a:xfrm>
              <a:off x="2923" y="2650"/>
              <a:ext cx="0" cy="544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15" name="Line 49"/>
            <p:cNvSpPr/>
            <p:nvPr/>
          </p:nvSpPr>
          <p:spPr>
            <a:xfrm>
              <a:off x="3014" y="2604"/>
              <a:ext cx="952" cy="635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16" name="Line 50"/>
            <p:cNvSpPr/>
            <p:nvPr/>
          </p:nvSpPr>
          <p:spPr>
            <a:xfrm>
              <a:off x="3059" y="2514"/>
              <a:ext cx="1678" cy="40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787507" name="Text Box 51"/>
            <p:cNvSpPr txBox="1">
              <a:spLocks noChangeArrowheads="1"/>
            </p:cNvSpPr>
            <p:nvPr/>
          </p:nvSpPr>
          <p:spPr bwMode="auto">
            <a:xfrm>
              <a:off x="4352" y="2368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70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508" name="Text Box 52"/>
            <p:cNvSpPr txBox="1">
              <a:spLocks noChangeArrowheads="1"/>
            </p:cNvSpPr>
            <p:nvPr/>
          </p:nvSpPr>
          <p:spPr bwMode="auto">
            <a:xfrm>
              <a:off x="2991" y="2650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80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509" name="Text Box 53"/>
            <p:cNvSpPr txBox="1">
              <a:spLocks noChangeArrowheads="1"/>
            </p:cNvSpPr>
            <p:nvPr/>
          </p:nvSpPr>
          <p:spPr bwMode="auto">
            <a:xfrm>
              <a:off x="2583" y="2786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50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510" name="Text Box 54"/>
            <p:cNvSpPr txBox="1">
              <a:spLocks noChangeArrowheads="1"/>
            </p:cNvSpPr>
            <p:nvPr/>
          </p:nvSpPr>
          <p:spPr bwMode="auto">
            <a:xfrm>
              <a:off x="3212" y="2323"/>
              <a:ext cx="513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300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" name="Group 55"/>
          <p:cNvGrpSpPr/>
          <p:nvPr/>
        </p:nvGrpSpPr>
        <p:grpSpPr>
          <a:xfrm>
            <a:off x="5829300" y="1196975"/>
            <a:ext cx="3849688" cy="1800225"/>
            <a:chOff x="4035" y="1061"/>
            <a:chExt cx="2426" cy="1134"/>
          </a:xfrm>
        </p:grpSpPr>
        <p:sp>
          <p:nvSpPr>
            <p:cNvPr id="787512" name="Oval 56"/>
            <p:cNvSpPr>
              <a:spLocks noChangeArrowheads="1"/>
            </p:cNvSpPr>
            <p:nvPr/>
          </p:nvSpPr>
          <p:spPr bwMode="auto">
            <a:xfrm>
              <a:off x="5328" y="1061"/>
              <a:ext cx="272" cy="27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513" name="Oval 57"/>
            <p:cNvSpPr>
              <a:spLocks noChangeArrowheads="1"/>
            </p:cNvSpPr>
            <p:nvPr/>
          </p:nvSpPr>
          <p:spPr bwMode="auto">
            <a:xfrm>
              <a:off x="6189" y="1515"/>
              <a:ext cx="272" cy="27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514" name="Oval 58"/>
            <p:cNvSpPr>
              <a:spLocks noChangeArrowheads="1"/>
            </p:cNvSpPr>
            <p:nvPr/>
          </p:nvSpPr>
          <p:spPr bwMode="auto">
            <a:xfrm>
              <a:off x="4239" y="1107"/>
              <a:ext cx="272" cy="27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515" name="Oval 59"/>
            <p:cNvSpPr>
              <a:spLocks noChangeArrowheads="1"/>
            </p:cNvSpPr>
            <p:nvPr/>
          </p:nvSpPr>
          <p:spPr bwMode="auto">
            <a:xfrm>
              <a:off x="4239" y="1923"/>
              <a:ext cx="272" cy="27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E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699" name="Line 60"/>
            <p:cNvSpPr/>
            <p:nvPr/>
          </p:nvSpPr>
          <p:spPr>
            <a:xfrm>
              <a:off x="5600" y="1197"/>
              <a:ext cx="635" cy="363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00" name="Line 61"/>
            <p:cNvSpPr/>
            <p:nvPr/>
          </p:nvSpPr>
          <p:spPr>
            <a:xfrm flipH="1">
              <a:off x="5600" y="1742"/>
              <a:ext cx="635" cy="31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787518" name="Oval 62"/>
            <p:cNvSpPr>
              <a:spLocks noChangeArrowheads="1"/>
            </p:cNvSpPr>
            <p:nvPr/>
          </p:nvSpPr>
          <p:spPr bwMode="auto">
            <a:xfrm>
              <a:off x="5373" y="1923"/>
              <a:ext cx="272" cy="27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D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702" name="Line 63"/>
            <p:cNvSpPr/>
            <p:nvPr/>
          </p:nvSpPr>
          <p:spPr>
            <a:xfrm>
              <a:off x="4375" y="1379"/>
              <a:ext cx="0" cy="544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03" name="Line 64"/>
            <p:cNvSpPr/>
            <p:nvPr/>
          </p:nvSpPr>
          <p:spPr>
            <a:xfrm>
              <a:off x="4466" y="1333"/>
              <a:ext cx="952" cy="635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787521" name="Text Box 65"/>
            <p:cNvSpPr txBox="1">
              <a:spLocks noChangeArrowheads="1"/>
            </p:cNvSpPr>
            <p:nvPr/>
          </p:nvSpPr>
          <p:spPr bwMode="auto">
            <a:xfrm>
              <a:off x="5804" y="1097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70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522" name="Text Box 66"/>
            <p:cNvSpPr txBox="1">
              <a:spLocks noChangeArrowheads="1"/>
            </p:cNvSpPr>
            <p:nvPr/>
          </p:nvSpPr>
          <p:spPr bwMode="auto">
            <a:xfrm>
              <a:off x="5849" y="1823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60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523" name="Text Box 67"/>
            <p:cNvSpPr txBox="1">
              <a:spLocks noChangeArrowheads="1"/>
            </p:cNvSpPr>
            <p:nvPr/>
          </p:nvSpPr>
          <p:spPr bwMode="auto">
            <a:xfrm>
              <a:off x="4443" y="1379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80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524" name="Text Box 68"/>
            <p:cNvSpPr txBox="1">
              <a:spLocks noChangeArrowheads="1"/>
            </p:cNvSpPr>
            <p:nvPr/>
          </p:nvSpPr>
          <p:spPr bwMode="auto">
            <a:xfrm>
              <a:off x="4035" y="1515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50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84" name="Text Box 4"/>
          <p:cNvSpPr txBox="1">
            <a:spLocks noChangeArrowheads="1"/>
          </p:cNvSpPr>
          <p:nvPr/>
        </p:nvSpPr>
        <p:spPr bwMode="auto">
          <a:xfrm>
            <a:off x="103188" y="44450"/>
            <a:ext cx="4797425" cy="113823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Char char="•"/>
              <a:defRPr/>
            </a:pPr>
            <a:endParaRPr kumimoji="0" lang="zh-CN" altLang="en-US" sz="16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R="0" defTabSz="914400">
              <a:buClrTx/>
              <a:buSzTx/>
              <a:buFontTx/>
              <a:buChar char="•"/>
              <a:defRPr/>
            </a:pPr>
            <a:r>
              <a:rPr kumimoji="0" lang="zh-CN" altLang="en-US" sz="36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算法思想</a:t>
            </a:r>
            <a:endParaRPr kumimoji="0" lang="zh-CN" altLang="en-US" sz="36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zh-CN" altLang="en-US" sz="16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grpSp>
        <p:nvGrpSpPr>
          <p:cNvPr id="115715" name="Group 5"/>
          <p:cNvGrpSpPr/>
          <p:nvPr/>
        </p:nvGrpSpPr>
        <p:grpSpPr>
          <a:xfrm>
            <a:off x="498475" y="1557338"/>
            <a:ext cx="3852863" cy="2051050"/>
            <a:chOff x="1766" y="155"/>
            <a:chExt cx="2426" cy="1292"/>
          </a:xfrm>
        </p:grpSpPr>
        <p:sp>
          <p:nvSpPr>
            <p:cNvPr id="788486" name="Oval 6"/>
            <p:cNvSpPr>
              <a:spLocks noChangeArrowheads="1"/>
            </p:cNvSpPr>
            <p:nvPr/>
          </p:nvSpPr>
          <p:spPr bwMode="auto">
            <a:xfrm>
              <a:off x="3059" y="164"/>
              <a:ext cx="271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8487" name="Oval 7"/>
            <p:cNvSpPr>
              <a:spLocks noChangeArrowheads="1"/>
            </p:cNvSpPr>
            <p:nvPr/>
          </p:nvSpPr>
          <p:spPr bwMode="auto">
            <a:xfrm>
              <a:off x="3920" y="618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8488" name="Oval 8"/>
            <p:cNvSpPr>
              <a:spLocks noChangeArrowheads="1"/>
            </p:cNvSpPr>
            <p:nvPr/>
          </p:nvSpPr>
          <p:spPr bwMode="auto">
            <a:xfrm>
              <a:off x="1970" y="210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8489" name="Oval 9"/>
            <p:cNvSpPr>
              <a:spLocks noChangeArrowheads="1"/>
            </p:cNvSpPr>
            <p:nvPr/>
          </p:nvSpPr>
          <p:spPr bwMode="auto">
            <a:xfrm>
              <a:off x="1970" y="1026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E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5733" name="Line 10"/>
            <p:cNvSpPr/>
            <p:nvPr/>
          </p:nvSpPr>
          <p:spPr>
            <a:xfrm>
              <a:off x="3331" y="300"/>
              <a:ext cx="635" cy="363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5734" name="Line 11"/>
            <p:cNvSpPr/>
            <p:nvPr/>
          </p:nvSpPr>
          <p:spPr>
            <a:xfrm>
              <a:off x="3240" y="436"/>
              <a:ext cx="0" cy="59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5735" name="Line 12"/>
            <p:cNvSpPr/>
            <p:nvPr/>
          </p:nvSpPr>
          <p:spPr>
            <a:xfrm flipH="1">
              <a:off x="3331" y="845"/>
              <a:ext cx="635" cy="31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788493" name="Oval 13"/>
            <p:cNvSpPr>
              <a:spLocks noChangeArrowheads="1"/>
            </p:cNvSpPr>
            <p:nvPr/>
          </p:nvSpPr>
          <p:spPr bwMode="auto">
            <a:xfrm>
              <a:off x="3104" y="1026"/>
              <a:ext cx="271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D</a:t>
              </a:r>
              <a:endPara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5737" name="Line 14"/>
            <p:cNvSpPr/>
            <p:nvPr/>
          </p:nvSpPr>
          <p:spPr>
            <a:xfrm>
              <a:off x="2106" y="482"/>
              <a:ext cx="0" cy="544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5738" name="Line 15"/>
            <p:cNvSpPr/>
            <p:nvPr/>
          </p:nvSpPr>
          <p:spPr>
            <a:xfrm>
              <a:off x="2242" y="1162"/>
              <a:ext cx="862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5739" name="Line 16"/>
            <p:cNvSpPr/>
            <p:nvPr/>
          </p:nvSpPr>
          <p:spPr>
            <a:xfrm flipV="1">
              <a:off x="2197" y="391"/>
              <a:ext cx="907" cy="68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5740" name="Line 17"/>
            <p:cNvSpPr/>
            <p:nvPr/>
          </p:nvSpPr>
          <p:spPr>
            <a:xfrm>
              <a:off x="2197" y="436"/>
              <a:ext cx="952" cy="635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5741" name="Line 18"/>
            <p:cNvSpPr/>
            <p:nvPr/>
          </p:nvSpPr>
          <p:spPr>
            <a:xfrm>
              <a:off x="2242" y="346"/>
              <a:ext cx="1678" cy="40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788499" name="Text Box 19"/>
            <p:cNvSpPr txBox="1">
              <a:spLocks noChangeArrowheads="1"/>
            </p:cNvSpPr>
            <p:nvPr/>
          </p:nvSpPr>
          <p:spPr bwMode="auto">
            <a:xfrm>
              <a:off x="3535" y="200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70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8500" name="Text Box 20"/>
            <p:cNvSpPr txBox="1">
              <a:spLocks noChangeArrowheads="1"/>
            </p:cNvSpPr>
            <p:nvPr/>
          </p:nvSpPr>
          <p:spPr bwMode="auto">
            <a:xfrm>
              <a:off x="3580" y="926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60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8501" name="Text Box 21"/>
            <p:cNvSpPr txBox="1">
              <a:spLocks noChangeArrowheads="1"/>
            </p:cNvSpPr>
            <p:nvPr/>
          </p:nvSpPr>
          <p:spPr bwMode="auto">
            <a:xfrm>
              <a:off x="2174" y="482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80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8502" name="Text Box 22"/>
            <p:cNvSpPr txBox="1">
              <a:spLocks noChangeArrowheads="1"/>
            </p:cNvSpPr>
            <p:nvPr/>
          </p:nvSpPr>
          <p:spPr bwMode="auto">
            <a:xfrm>
              <a:off x="1766" y="618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50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8503" name="Text Box 23"/>
            <p:cNvSpPr txBox="1">
              <a:spLocks noChangeArrowheads="1"/>
            </p:cNvSpPr>
            <p:nvPr/>
          </p:nvSpPr>
          <p:spPr bwMode="auto">
            <a:xfrm>
              <a:off x="2538" y="1117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90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8504" name="Text Box 24"/>
            <p:cNvSpPr txBox="1">
              <a:spLocks noChangeArrowheads="1"/>
            </p:cNvSpPr>
            <p:nvPr/>
          </p:nvSpPr>
          <p:spPr bwMode="auto">
            <a:xfrm>
              <a:off x="3196" y="699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75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8505" name="Text Box 25"/>
            <p:cNvSpPr txBox="1">
              <a:spLocks noChangeArrowheads="1"/>
            </p:cNvSpPr>
            <p:nvPr/>
          </p:nvSpPr>
          <p:spPr bwMode="auto">
            <a:xfrm>
              <a:off x="2395" y="155"/>
              <a:ext cx="513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300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8506" name="Text Box 26"/>
            <p:cNvSpPr txBox="1">
              <a:spLocks noChangeArrowheads="1"/>
            </p:cNvSpPr>
            <p:nvPr/>
          </p:nvSpPr>
          <p:spPr bwMode="auto">
            <a:xfrm>
              <a:off x="2347" y="790"/>
              <a:ext cx="514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200</a:t>
              </a:r>
              <a:endPara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88536" name="Oval 56"/>
          <p:cNvSpPr>
            <a:spLocks noChangeArrowheads="1"/>
          </p:cNvSpPr>
          <p:nvPr/>
        </p:nvSpPr>
        <p:spPr bwMode="auto">
          <a:xfrm>
            <a:off x="6800850" y="3500438"/>
            <a:ext cx="431800" cy="431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</a:t>
            </a:r>
            <a:endParaRPr kumimoji="0" lang="en-US" altLang="zh-CN" sz="2800" b="1" i="1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88537" name="Oval 57"/>
          <p:cNvSpPr>
            <a:spLocks noChangeArrowheads="1"/>
          </p:cNvSpPr>
          <p:nvPr/>
        </p:nvSpPr>
        <p:spPr bwMode="auto">
          <a:xfrm>
            <a:off x="8167688" y="4221163"/>
            <a:ext cx="431800" cy="431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endParaRPr kumimoji="0" lang="en-US" altLang="zh-CN" sz="2800" b="1" i="1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88538" name="Oval 58"/>
          <p:cNvSpPr>
            <a:spLocks noChangeArrowheads="1"/>
          </p:cNvSpPr>
          <p:nvPr/>
        </p:nvSpPr>
        <p:spPr bwMode="auto">
          <a:xfrm>
            <a:off x="5072063" y="3573463"/>
            <a:ext cx="431800" cy="431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</a:t>
            </a:r>
            <a:endParaRPr kumimoji="0" lang="en-US" altLang="zh-CN" sz="2800" b="1" i="1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88539" name="Oval 59"/>
          <p:cNvSpPr>
            <a:spLocks noChangeArrowheads="1"/>
          </p:cNvSpPr>
          <p:nvPr/>
        </p:nvSpPr>
        <p:spPr bwMode="auto">
          <a:xfrm>
            <a:off x="5072063" y="4868863"/>
            <a:ext cx="431800" cy="431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</a:t>
            </a:r>
            <a:endParaRPr kumimoji="0" lang="en-US" altLang="zh-CN" sz="2800" b="1" i="1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88540" name="Line 60"/>
          <p:cNvSpPr/>
          <p:nvPr/>
        </p:nvSpPr>
        <p:spPr>
          <a:xfrm>
            <a:off x="7232650" y="3716338"/>
            <a:ext cx="1008063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788541" name="Line 61"/>
          <p:cNvSpPr/>
          <p:nvPr/>
        </p:nvSpPr>
        <p:spPr>
          <a:xfrm flipH="1">
            <a:off x="7232650" y="4581525"/>
            <a:ext cx="1008063" cy="503238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788542" name="Oval 62"/>
          <p:cNvSpPr>
            <a:spLocks noChangeArrowheads="1"/>
          </p:cNvSpPr>
          <p:nvPr/>
        </p:nvSpPr>
        <p:spPr bwMode="auto">
          <a:xfrm>
            <a:off x="6872288" y="4868863"/>
            <a:ext cx="431800" cy="431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</a:t>
            </a:r>
            <a:endParaRPr kumimoji="0" lang="en-US" altLang="zh-CN" sz="2800" b="1" i="1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88543" name="Line 63"/>
          <p:cNvSpPr/>
          <p:nvPr/>
        </p:nvSpPr>
        <p:spPr>
          <a:xfrm>
            <a:off x="5287963" y="4005263"/>
            <a:ext cx="0" cy="8636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788544" name="Line 64"/>
          <p:cNvSpPr/>
          <p:nvPr/>
        </p:nvSpPr>
        <p:spPr>
          <a:xfrm>
            <a:off x="5432425" y="3932238"/>
            <a:ext cx="1511300" cy="10080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788545" name="Text Box 65"/>
          <p:cNvSpPr txBox="1">
            <a:spLocks noChangeArrowheads="1"/>
          </p:cNvSpPr>
          <p:nvPr/>
        </p:nvSpPr>
        <p:spPr bwMode="auto">
          <a:xfrm>
            <a:off x="7556500" y="3557588"/>
            <a:ext cx="585788" cy="523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70</a:t>
            </a:r>
            <a:endParaRPr kumimoji="0" lang="en-US" altLang="zh-CN" sz="28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88546" name="Text Box 66"/>
          <p:cNvSpPr txBox="1">
            <a:spLocks noChangeArrowheads="1"/>
          </p:cNvSpPr>
          <p:nvPr/>
        </p:nvSpPr>
        <p:spPr bwMode="auto">
          <a:xfrm>
            <a:off x="7627938" y="4710113"/>
            <a:ext cx="585788" cy="523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60</a:t>
            </a:r>
            <a:endParaRPr kumimoji="0" lang="en-US" altLang="zh-CN" sz="28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88547" name="Text Box 67"/>
          <p:cNvSpPr txBox="1">
            <a:spLocks noChangeArrowheads="1"/>
          </p:cNvSpPr>
          <p:nvPr/>
        </p:nvSpPr>
        <p:spPr bwMode="auto">
          <a:xfrm>
            <a:off x="5397500" y="4005263"/>
            <a:ext cx="585788" cy="523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80</a:t>
            </a:r>
            <a:endParaRPr kumimoji="0" lang="en-US" altLang="zh-CN" sz="28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88548" name="Text Box 68"/>
          <p:cNvSpPr txBox="1">
            <a:spLocks noChangeArrowheads="1"/>
          </p:cNvSpPr>
          <p:nvPr/>
        </p:nvSpPr>
        <p:spPr bwMode="auto">
          <a:xfrm>
            <a:off x="4748213" y="4221163"/>
            <a:ext cx="585788" cy="523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50</a:t>
            </a:r>
            <a:endParaRPr kumimoji="0" lang="en-US" altLang="zh-CN" sz="28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8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88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88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88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88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88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8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88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8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88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88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88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8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36" grpId="0" animBg="1"/>
      <p:bldP spid="788537" grpId="0" animBg="1"/>
      <p:bldP spid="788538" grpId="0" animBg="1"/>
      <p:bldP spid="788539" grpId="0" animBg="1"/>
      <p:bldP spid="788542" grpId="0" animBg="1"/>
      <p:bldP spid="788545" grpId="0"/>
      <p:bldP spid="788546" grpId="0"/>
      <p:bldP spid="788547" grpId="0"/>
      <p:bldP spid="78854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8" name="Rectangle 4"/>
          <p:cNvSpPr>
            <a:spLocks noChangeArrowheads="1"/>
          </p:cNvSpPr>
          <p:nvPr/>
        </p:nvSpPr>
        <p:spPr bwMode="auto">
          <a:xfrm>
            <a:off x="5872163" y="131763"/>
            <a:ext cx="4332288" cy="6334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Kruskal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算法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94630" name="Text Box 6"/>
          <p:cNvSpPr txBox="1">
            <a:spLocks noChangeArrowheads="1"/>
          </p:cNvSpPr>
          <p:nvPr/>
        </p:nvSpPr>
        <p:spPr bwMode="auto">
          <a:xfrm>
            <a:off x="957263" y="1412875"/>
            <a:ext cx="8510588" cy="45243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MST-</a:t>
            </a:r>
            <a:r>
              <a:rPr kumimoji="0" lang="en-US" altLang="zh-CN" sz="3200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Kruskal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G,W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</a:t>
            </a:r>
            <a:endParaRPr kumimoji="0" lang="en-US" altLang="zh-CN" sz="32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1.   A=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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kumimoji="0" lang="en-US" altLang="zh-CN" sz="32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2.   For  </a:t>
            </a:r>
            <a:r>
              <a:rPr kumimoji="0" lang="en-US" altLang="zh-CN" sz="3200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sz="3200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sz="3200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[G]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 Do</a:t>
            </a:r>
            <a:endParaRPr kumimoji="0" lang="en-US" altLang="zh-CN" sz="32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AutoNum type="arabicPeriod" startAt="3"/>
              <a:defRPr/>
            </a:pP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     Make-Set(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);   /* </a:t>
            </a:r>
            <a:endParaRPr kumimoji="0" lang="en-US" altLang="zh-CN" sz="32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AutoNum type="arabicPeriod" startAt="3"/>
              <a:defRPr/>
            </a:pP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按照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值的递增顺序排序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E[G]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kumimoji="0" lang="en-US" altLang="zh-CN" sz="32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AutoNum type="arabicPeriod" startAt="3"/>
              <a:defRPr/>
            </a:pP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For 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(u, v)E[G] 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按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值的递增顺序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)   Do</a:t>
            </a:r>
            <a:endParaRPr kumimoji="0" lang="en-US" altLang="zh-CN" sz="32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AutoNum type="arabicPeriod" startAt="3"/>
              <a:defRPr/>
            </a:pP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     If   Find-Set(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)Find-Set(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kumimoji="0" lang="en-US" altLang="zh-CN" sz="32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AutoNum type="arabicPeriod" startAt="3"/>
              <a:defRPr/>
            </a:pP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     Then  A=A{(u, v)};  Union(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u, v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);</a:t>
            </a:r>
            <a:endParaRPr kumimoji="0" lang="en-US" altLang="zh-CN" sz="32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AutoNum type="arabicPeriod" startAt="3"/>
              <a:defRPr/>
            </a:pP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Return  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endParaRPr kumimoji="0" lang="en-US" altLang="zh-CN" sz="3200" b="1" i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6" name="Rectangle 4"/>
          <p:cNvSpPr>
            <a:spLocks noChangeArrowheads="1"/>
          </p:cNvSpPr>
          <p:nvPr/>
        </p:nvSpPr>
        <p:spPr bwMode="auto">
          <a:xfrm>
            <a:off x="6115050" y="131763"/>
            <a:ext cx="4089400" cy="6334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算法复杂性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96678" name="Text Box 6"/>
          <p:cNvSpPr txBox="1">
            <a:spLocks noChangeArrowheads="1"/>
          </p:cNvSpPr>
          <p:nvPr/>
        </p:nvSpPr>
        <p:spPr bwMode="auto">
          <a:xfrm>
            <a:off x="1614488" y="1484313"/>
            <a:ext cx="7904163" cy="4622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Char char="•"/>
              <a:defRPr/>
            </a:pP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令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n=|V|, m=|E|</a:t>
            </a:r>
            <a:endParaRPr kumimoji="0" lang="en-US" altLang="zh-CN" sz="3200" b="1" i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Char char="•"/>
              <a:defRPr/>
            </a:pP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第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步需要时间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:  </a:t>
            </a:r>
            <a:r>
              <a:rPr kumimoji="0" lang="en-US" altLang="zh-CN" sz="3200" b="1" i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O(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kumimoji="0" lang="en-US" altLang="zh-CN" sz="3200" b="1" kern="1200" cap="none" spc="0" normalizeH="0" baseline="0" noProof="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log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kumimoji="0" lang="en-US" altLang="zh-CN" sz="3200" b="1" i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kumimoji="0" lang="en-US" altLang="zh-CN" sz="3200" b="1" i="1" kern="1200" cap="none" spc="0" normalizeH="0" baseline="0" noProof="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Char char="•"/>
              <a:defRPr/>
            </a:pP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第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2-3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步执行</a:t>
            </a:r>
            <a:r>
              <a:rPr kumimoji="0" lang="en-US" altLang="zh-CN" sz="3200" b="1" i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O(n)</a:t>
            </a:r>
            <a:r>
              <a:rPr kumimoji="0" lang="zh-CN" altLang="en-US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个</a:t>
            </a:r>
            <a:r>
              <a:rPr kumimoji="0" lang="en-US" altLang="zh-CN" sz="3200" b="1" i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Make-Set</a:t>
            </a:r>
            <a:r>
              <a:rPr kumimoji="0" lang="zh-CN" altLang="en-US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操作</a:t>
            </a:r>
            <a:endParaRPr kumimoji="0" lang="zh-CN" altLang="en-US" sz="3200" b="1" kern="1200" cap="none" spc="0" normalizeH="0" baseline="0" noProof="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   第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5-8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步执行</a:t>
            </a:r>
            <a:r>
              <a:rPr kumimoji="0" lang="en-US" altLang="zh-CN" sz="3200" b="1" i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O(m)</a:t>
            </a:r>
            <a:r>
              <a:rPr kumimoji="0" lang="zh-CN" altLang="en-US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个</a:t>
            </a:r>
            <a:r>
              <a:rPr kumimoji="0" lang="en-US" altLang="zh-CN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Find-Set</a:t>
            </a:r>
            <a:r>
              <a:rPr kumimoji="0" lang="zh-CN" altLang="en-US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和</a:t>
            </a:r>
            <a:r>
              <a:rPr kumimoji="0" lang="en-US" altLang="zh-CN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Union</a:t>
            </a:r>
            <a:r>
              <a:rPr kumimoji="0" lang="zh-CN" altLang="en-US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操作</a:t>
            </a:r>
            <a:endParaRPr kumimoji="0" lang="zh-CN" altLang="en-US" sz="32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   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需要时间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: </a:t>
            </a:r>
            <a:r>
              <a:rPr kumimoji="0" lang="en-US" altLang="zh-CN" sz="3200" b="1" i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O((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n+m</a:t>
            </a:r>
            <a:r>
              <a:rPr kumimoji="0" lang="en-US" altLang="zh-CN" sz="3200" b="1" i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)(n))</a:t>
            </a:r>
            <a:endParaRPr kumimoji="0" lang="en-US" altLang="zh-CN" sz="3200" b="1" i="1" kern="1200" cap="none" spc="0" normalizeH="0" baseline="0" noProof="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Char char="•"/>
              <a:defRPr/>
            </a:pP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mn-1(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因为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连通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), (n)=</a:t>
            </a:r>
            <a:r>
              <a:rPr kumimoji="0" lang="en-US" altLang="zh-CN" sz="3200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log</a:t>
            </a:r>
            <a:r>
              <a:rPr kumimoji="0" lang="en-US" altLang="zh-CN" sz="3200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kumimoji="0" lang="en-US" altLang="zh-CN" sz="3200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log</a:t>
            </a:r>
            <a:r>
              <a:rPr kumimoji="0" lang="en-US" altLang="zh-CN" sz="3200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endParaRPr kumimoji="0" lang="en-US" altLang="zh-CN" sz="3200" b="1" i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Char char="•"/>
              <a:defRPr/>
            </a:pP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总时间复杂性：</a:t>
            </a:r>
            <a:r>
              <a:rPr kumimoji="0" lang="en-US" altLang="zh-CN" sz="3200" b="1" i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O(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kumimoji="0" lang="en-US" altLang="zh-CN" sz="3200" b="1" kern="1200" cap="none" spc="0" normalizeH="0" baseline="0" noProof="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log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kumimoji="0" lang="en-US" altLang="zh-CN" sz="3200" b="1" i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kumimoji="0" lang="en-US" altLang="zh-CN" sz="3200" b="1" i="1" kern="1200" cap="none" spc="0" normalizeH="0" baseline="0" noProof="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66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66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966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966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66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66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966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966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66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66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966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966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6" name="Rectangle 4"/>
          <p:cNvSpPr>
            <a:spLocks noChangeArrowheads="1"/>
          </p:cNvSpPr>
          <p:nvPr/>
        </p:nvSpPr>
        <p:spPr bwMode="auto">
          <a:xfrm>
            <a:off x="144463" y="1268413"/>
            <a:ext cx="10039350" cy="10890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定理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1.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设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是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中权值最小的边，则必有一棵最小生成树包含边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.</a:t>
            </a:r>
            <a:endParaRPr kumimoji="0" lang="en-US" altLang="zh-CN" sz="36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81317" name="Rectangle 5"/>
          <p:cNvSpPr>
            <a:spLocks noChangeArrowheads="1"/>
          </p:cNvSpPr>
          <p:nvPr/>
        </p:nvSpPr>
        <p:spPr bwMode="auto">
          <a:xfrm>
            <a:off x="6256338" y="173038"/>
            <a:ext cx="3927475" cy="5762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贪心选择性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118788" name="Group 65"/>
          <p:cNvGrpSpPr/>
          <p:nvPr/>
        </p:nvGrpSpPr>
        <p:grpSpPr>
          <a:xfrm>
            <a:off x="428625" y="2714625"/>
            <a:ext cx="3214688" cy="3878263"/>
            <a:chOff x="197" y="734"/>
            <a:chExt cx="2025" cy="2385"/>
          </a:xfrm>
        </p:grpSpPr>
        <p:sp>
          <p:nvSpPr>
            <p:cNvPr id="48138" name="Oval 67"/>
            <p:cNvSpPr>
              <a:spLocks noChangeArrowheads="1"/>
            </p:cNvSpPr>
            <p:nvPr/>
          </p:nvSpPr>
          <p:spPr bwMode="auto">
            <a:xfrm>
              <a:off x="2023" y="806"/>
              <a:ext cx="199" cy="251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39" name="Line 68"/>
            <p:cNvSpPr>
              <a:spLocks noChangeShapeType="1"/>
            </p:cNvSpPr>
            <p:nvPr/>
          </p:nvSpPr>
          <p:spPr bwMode="auto">
            <a:xfrm>
              <a:off x="467" y="935"/>
              <a:ext cx="320" cy="501"/>
            </a:xfrm>
            <a:prstGeom prst="line">
              <a:avLst/>
            </a:prstGeom>
            <a:noFill/>
            <a:ln w="381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0" name="Line 69"/>
            <p:cNvSpPr>
              <a:spLocks noChangeShapeType="1"/>
            </p:cNvSpPr>
            <p:nvPr/>
          </p:nvSpPr>
          <p:spPr bwMode="auto">
            <a:xfrm flipH="1">
              <a:off x="387" y="1587"/>
              <a:ext cx="359" cy="392"/>
            </a:xfrm>
            <a:prstGeom prst="line">
              <a:avLst/>
            </a:prstGeom>
            <a:noFill/>
            <a:ln w="381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1" name="Line 70"/>
            <p:cNvSpPr>
              <a:spLocks noChangeShapeType="1"/>
            </p:cNvSpPr>
            <p:nvPr/>
          </p:nvSpPr>
          <p:spPr bwMode="auto">
            <a:xfrm flipV="1">
              <a:off x="906" y="1286"/>
              <a:ext cx="520" cy="200"/>
            </a:xfrm>
            <a:prstGeom prst="line">
              <a:avLst/>
            </a:prstGeom>
            <a:noFill/>
            <a:ln w="381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2" name="Line 71"/>
            <p:cNvSpPr>
              <a:spLocks noChangeShapeType="1"/>
            </p:cNvSpPr>
            <p:nvPr/>
          </p:nvSpPr>
          <p:spPr bwMode="auto">
            <a:xfrm flipV="1">
              <a:off x="1584" y="967"/>
              <a:ext cx="453" cy="218"/>
            </a:xfrm>
            <a:prstGeom prst="line">
              <a:avLst/>
            </a:prstGeom>
            <a:noFill/>
            <a:ln w="381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3" name="Line 73"/>
            <p:cNvSpPr>
              <a:spLocks noChangeShapeType="1"/>
            </p:cNvSpPr>
            <p:nvPr/>
          </p:nvSpPr>
          <p:spPr bwMode="auto">
            <a:xfrm flipH="1">
              <a:off x="1574" y="1766"/>
              <a:ext cx="279" cy="551"/>
            </a:xfrm>
            <a:prstGeom prst="line">
              <a:avLst/>
            </a:prstGeom>
            <a:noFill/>
            <a:ln w="381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4" name="Line 74"/>
            <p:cNvSpPr>
              <a:spLocks noChangeShapeType="1"/>
            </p:cNvSpPr>
            <p:nvPr/>
          </p:nvSpPr>
          <p:spPr bwMode="auto">
            <a:xfrm flipH="1">
              <a:off x="935" y="2468"/>
              <a:ext cx="559" cy="350"/>
            </a:xfrm>
            <a:prstGeom prst="line">
              <a:avLst/>
            </a:prstGeom>
            <a:noFill/>
            <a:ln w="381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5" name="Line 75"/>
            <p:cNvSpPr>
              <a:spLocks noChangeShapeType="1"/>
            </p:cNvSpPr>
            <p:nvPr/>
          </p:nvSpPr>
          <p:spPr bwMode="auto">
            <a:xfrm>
              <a:off x="1613" y="2468"/>
              <a:ext cx="360" cy="451"/>
            </a:xfrm>
            <a:prstGeom prst="line">
              <a:avLst/>
            </a:prstGeom>
            <a:noFill/>
            <a:ln w="381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31" name="Oval 76"/>
            <p:cNvSpPr>
              <a:spLocks noChangeArrowheads="1"/>
            </p:cNvSpPr>
            <p:nvPr/>
          </p:nvSpPr>
          <p:spPr bwMode="auto">
            <a:xfrm>
              <a:off x="1813" y="1515"/>
              <a:ext cx="199" cy="251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0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y</a:t>
              </a:r>
              <a:endParaRPr kumimoji="0" lang="en-US" altLang="zh-CN" sz="30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Oval 77"/>
            <p:cNvSpPr>
              <a:spLocks noChangeArrowheads="1"/>
            </p:cNvSpPr>
            <p:nvPr/>
          </p:nvSpPr>
          <p:spPr bwMode="auto">
            <a:xfrm>
              <a:off x="1424" y="1136"/>
              <a:ext cx="199" cy="251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0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endParaRPr kumimoji="0" lang="en-US" altLang="zh-CN" sz="30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8148" name="Oval 78"/>
            <p:cNvSpPr>
              <a:spLocks noChangeArrowheads="1"/>
            </p:cNvSpPr>
            <p:nvPr/>
          </p:nvSpPr>
          <p:spPr bwMode="auto">
            <a:xfrm>
              <a:off x="307" y="734"/>
              <a:ext cx="200" cy="251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9" name="Oval 79"/>
            <p:cNvSpPr>
              <a:spLocks noChangeArrowheads="1"/>
            </p:cNvSpPr>
            <p:nvPr/>
          </p:nvSpPr>
          <p:spPr bwMode="auto">
            <a:xfrm>
              <a:off x="706" y="1387"/>
              <a:ext cx="200" cy="251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35" name="Oval 80"/>
            <p:cNvSpPr>
              <a:spLocks noChangeArrowheads="1"/>
            </p:cNvSpPr>
            <p:nvPr/>
          </p:nvSpPr>
          <p:spPr bwMode="auto">
            <a:xfrm>
              <a:off x="197" y="1994"/>
              <a:ext cx="200" cy="251"/>
            </a:xfrm>
            <a:prstGeom prst="ellipse">
              <a:avLst/>
            </a:prstGeom>
            <a:solidFill>
              <a:srgbClr val="FF9900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0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u</a:t>
              </a:r>
              <a:endParaRPr kumimoji="0" lang="en-US" altLang="zh-CN" sz="30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8806" name="Oval 81"/>
            <p:cNvSpPr/>
            <p:nvPr/>
          </p:nvSpPr>
          <p:spPr>
            <a:xfrm>
              <a:off x="776" y="2718"/>
              <a:ext cx="200" cy="251"/>
            </a:xfrm>
            <a:prstGeom prst="ellipse">
              <a:avLst/>
            </a:prstGeom>
            <a:solidFill>
              <a:srgbClr val="FF9900"/>
            </a:solidFill>
            <a:ln w="12700" cap="sq" cmpd="sng">
              <a:solidFill>
                <a:srgbClr val="0033CC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3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endParaRPr lang="en-US" altLang="zh-CN" sz="30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52" name="Oval 82"/>
            <p:cNvSpPr>
              <a:spLocks noChangeArrowheads="1"/>
            </p:cNvSpPr>
            <p:nvPr/>
          </p:nvSpPr>
          <p:spPr bwMode="auto">
            <a:xfrm>
              <a:off x="1454" y="2267"/>
              <a:ext cx="200" cy="251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53" name="Oval 83"/>
            <p:cNvSpPr>
              <a:spLocks noChangeArrowheads="1"/>
            </p:cNvSpPr>
            <p:nvPr/>
          </p:nvSpPr>
          <p:spPr bwMode="auto">
            <a:xfrm>
              <a:off x="1932" y="2868"/>
              <a:ext cx="200" cy="251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0" name="Text Box 85"/>
            <p:cNvSpPr txBox="1">
              <a:spLocks noChangeArrowheads="1"/>
            </p:cNvSpPr>
            <p:nvPr/>
          </p:nvSpPr>
          <p:spPr bwMode="auto">
            <a:xfrm>
              <a:off x="1214" y="2714"/>
              <a:ext cx="294" cy="397"/>
            </a:xfrm>
            <a:prstGeom prst="rect">
              <a:avLst/>
            </a:prstGeom>
            <a:noFill/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</a:t>
              </a:r>
              <a:endParaRPr kumimoji="0" lang="en-US" altLang="zh-CN" sz="36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000500" y="2357438"/>
            <a:ext cx="6000750" cy="4586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6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证明：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设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是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的一棵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MST</a:t>
            </a:r>
            <a:endParaRPr kumimoji="0" lang="en-US" altLang="zh-CN" sz="32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            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若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∈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, 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结论成立；</a:t>
            </a:r>
            <a:endParaRPr kumimoji="0" lang="en-US" altLang="zh-CN" sz="32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    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否则，</a:t>
            </a:r>
            <a:r>
              <a:rPr kumimoji="0" lang="zh-CN" altLang="en-US" sz="32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如右图所示</a:t>
            </a:r>
            <a:endParaRPr kumimoji="0" lang="en-US" altLang="zh-CN" sz="3200" b="1" kern="1200" cap="none" spc="0" normalizeH="0" baseline="0" noProof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     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在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中添加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边，产生环</a:t>
            </a:r>
            <a:endParaRPr kumimoji="0" lang="en-US" altLang="zh-CN" sz="32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     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删除环中不同于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的权值最小的边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xy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,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得到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T’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。</a:t>
            </a:r>
            <a:endParaRPr kumimoji="0" lang="en-US" altLang="zh-CN" sz="32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   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w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T’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)=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w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)-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w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xy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)+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w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 ≤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w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       </a:t>
            </a:r>
            <a:endParaRPr kumimoji="0" lang="en-US" altLang="zh-CN" sz="32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en-US" altLang="zh-CN" sz="3200" b="1" kern="1200" cap="none" spc="0" normalizeH="0" baseline="0" noProof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8" name="Line 68"/>
          <p:cNvSpPr>
            <a:spLocks noChangeShapeType="1"/>
          </p:cNvSpPr>
          <p:nvPr/>
        </p:nvSpPr>
        <p:spPr bwMode="auto">
          <a:xfrm>
            <a:off x="714375" y="5143500"/>
            <a:ext cx="642938" cy="857250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1" name="Line 68"/>
          <p:cNvSpPr>
            <a:spLocks noChangeShapeType="1"/>
          </p:cNvSpPr>
          <p:nvPr/>
        </p:nvSpPr>
        <p:spPr bwMode="auto">
          <a:xfrm>
            <a:off x="2643188" y="3714750"/>
            <a:ext cx="357188" cy="357188"/>
          </a:xfrm>
          <a:prstGeom prst="line">
            <a:avLst/>
          </a:prstGeom>
          <a:noFill/>
          <a:ln w="38100" cap="sq">
            <a:solidFill>
              <a:srgbClr val="0033CC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2" name="Text Box 85"/>
          <p:cNvSpPr txBox="1">
            <a:spLocks noChangeArrowheads="1"/>
          </p:cNvSpPr>
          <p:nvPr/>
        </p:nvSpPr>
        <p:spPr bwMode="auto">
          <a:xfrm>
            <a:off x="2071688" y="5929313"/>
            <a:ext cx="633413" cy="646113"/>
          </a:xfrm>
          <a:prstGeom prst="rect">
            <a:avLst/>
          </a:prstGeom>
          <a:solidFill>
            <a:schemeClr val="accent1"/>
          </a:solidFill>
          <a:ln w="12700" cap="sq">
            <a:solidFill>
              <a:srgbClr val="0033CC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6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T’</a:t>
            </a:r>
            <a:endParaRPr kumimoji="0" lang="en-US" altLang="zh-CN" sz="3600" b="1" i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5954713" y="188913"/>
            <a:ext cx="4249738" cy="5762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优化子结构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9811" name="Rectangle 2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19812" name="Object 1"/>
          <p:cNvGraphicFramePr>
            <a:graphicFrameLocks noChangeAspect="1"/>
          </p:cNvGraphicFramePr>
          <p:nvPr/>
        </p:nvGraphicFramePr>
        <p:xfrm>
          <a:off x="390525" y="1125538"/>
          <a:ext cx="2592388" cy="178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7" name="" r:id="rId1" imgW="2603500" imgH="1540510" progId="SmartDraw.2">
                  <p:embed/>
                </p:oleObj>
              </mc:Choice>
              <mc:Fallback>
                <p:oleObj name="" r:id="rId1" imgW="2603500" imgH="1540510" progId="SmartDraw.2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0525" y="1125538"/>
                        <a:ext cx="2592388" cy="1781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13" name="Rectangle 4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6019" name="Object 3"/>
          <p:cNvGraphicFramePr>
            <a:graphicFrameLocks noChangeAspect="1"/>
          </p:cNvGraphicFramePr>
          <p:nvPr/>
        </p:nvGraphicFramePr>
        <p:xfrm>
          <a:off x="3271838" y="1196975"/>
          <a:ext cx="2159000" cy="180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8" name="" r:id="rId3" imgW="2615565" imgH="1540510" progId="SmartDraw.2">
                  <p:embed/>
                </p:oleObj>
              </mc:Choice>
              <mc:Fallback>
                <p:oleObj name="" r:id="rId3" imgW="2615565" imgH="1540510" progId="SmartDraw.2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1838" y="1196975"/>
                        <a:ext cx="2159000" cy="1804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15" name="Rectangle 6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6021" name="Object 5"/>
          <p:cNvGraphicFramePr>
            <a:graphicFrameLocks noChangeAspect="1"/>
          </p:cNvGraphicFramePr>
          <p:nvPr/>
        </p:nvGraphicFramePr>
        <p:xfrm>
          <a:off x="5648325" y="1268413"/>
          <a:ext cx="2017713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9" name="" r:id="rId5" imgW="2552065" imgH="1540510" progId="SmartDraw.2">
                  <p:embed/>
                </p:oleObj>
              </mc:Choice>
              <mc:Fallback>
                <p:oleObj name="" r:id="rId5" imgW="2552065" imgH="1540510" progId="SmartDraw.2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48325" y="1268413"/>
                        <a:ext cx="2017713" cy="1584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17" name="Rectangle 8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6023" name="Object 7"/>
          <p:cNvGraphicFramePr>
            <a:graphicFrameLocks noChangeAspect="1"/>
          </p:cNvGraphicFramePr>
          <p:nvPr/>
        </p:nvGraphicFramePr>
        <p:xfrm>
          <a:off x="7950200" y="1268413"/>
          <a:ext cx="2089150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0" name="" r:id="rId7" imgW="2603500" imgH="1540510" progId="SmartDraw.2">
                  <p:embed/>
                </p:oleObj>
              </mc:Choice>
              <mc:Fallback>
                <p:oleObj name="" r:id="rId7" imgW="2603500" imgH="1540510" progId="SmartDraw.2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50200" y="1268413"/>
                        <a:ext cx="2089150" cy="1584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1438" y="2997200"/>
            <a:ext cx="7558088" cy="25542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收缩图</a:t>
            </a:r>
            <a:r>
              <a:rPr kumimoji="0" lang="en-US" altLang="zh-CN" sz="3200" b="1" i="1" kern="1200" cap="none" spc="0" normalizeH="0" baseline="0" noProof="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zh-CN" altLang="en-US" sz="3200" b="1" kern="1200" cap="none" spc="0" normalizeH="0" baseline="0" noProof="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的边</a:t>
            </a:r>
            <a:r>
              <a:rPr kumimoji="0" lang="en-US" altLang="zh-CN" sz="3200" b="1" i="1" kern="1200" cap="none" spc="0" normalizeH="0" baseline="0" noProof="0" dirty="0" err="1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en-US" altLang="zh-CN" sz="3200" b="1" kern="1200" cap="none" spc="0" normalizeH="0" baseline="0" noProof="0" dirty="0" err="1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—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en-US" altLang="zh-CN" sz="3200" b="1" kern="1200" cap="none" spc="0" normalizeH="0" baseline="0" noProof="0" dirty="0" err="1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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uv</a:t>
            </a:r>
            <a:endParaRPr kumimoji="0" lang="en-US" altLang="zh-CN" sz="3200" b="1" i="1" kern="1200" cap="none" spc="0" normalizeH="0" baseline="0" noProof="0" dirty="0">
              <a:solidFill>
                <a:srgbClr val="FF0000"/>
              </a:solidFill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用新顶点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C</a:t>
            </a:r>
            <a:r>
              <a:rPr kumimoji="0" lang="en-US" altLang="zh-CN" sz="32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uv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代替边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uv</a:t>
            </a:r>
            <a:endParaRPr kumimoji="0" lang="en-US" altLang="zh-CN" sz="32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将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G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中原来与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u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或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v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关联的边与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C</a:t>
            </a:r>
            <a:r>
              <a:rPr kumimoji="0" lang="en-US" altLang="zh-CN" sz="32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uv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关联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删除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C</a:t>
            </a:r>
            <a:r>
              <a:rPr kumimoji="0" lang="en-US" altLang="zh-CN" sz="32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uv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到其自身的边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dirty="0"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上述操作的逆操作称为</a:t>
            </a:r>
            <a:r>
              <a:rPr kumimoji="0" lang="zh-CN" altLang="en-US" sz="3200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扩张</a:t>
            </a:r>
            <a:endParaRPr kumimoji="0" lang="zh-CN" altLang="en-US" sz="3200" b="1" kern="1200" cap="none" spc="0" normalizeH="0" baseline="0" noProof="0" dirty="0">
              <a:solidFill>
                <a:srgbClr val="FF0000"/>
              </a:solidFill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6" name="Rectangle 4"/>
          <p:cNvSpPr>
            <a:spLocks noChangeArrowheads="1"/>
          </p:cNvSpPr>
          <p:nvPr/>
        </p:nvSpPr>
        <p:spPr bwMode="auto">
          <a:xfrm>
            <a:off x="144463" y="836613"/>
            <a:ext cx="10039350" cy="56880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定理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1.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给定加权无向连通图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=(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权值函数为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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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中权值最小的边。设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的包含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的一棵最小生成树，则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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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的一棵最小生成树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kumimoji="0" lang="zh-CN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证明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由于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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是不含回路的连通图且包含了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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的所有顶点，因此，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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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的一棵生成树。下面证明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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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的代价最小的生成树。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若不然，存在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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的生成树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T'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使得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T'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)&lt;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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。显然，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T'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中包含顶点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28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且是连通的，因此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T''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T'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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28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包含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的所有顶点且不含回路，故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T''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的一棵生成树。但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T''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W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T'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)+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 &lt;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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)+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这与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的最小生成树矛盾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700" name="Rectangle 4"/>
          <p:cNvSpPr>
            <a:spLocks noChangeArrowheads="1"/>
          </p:cNvSpPr>
          <p:nvPr/>
        </p:nvSpPr>
        <p:spPr bwMode="auto">
          <a:xfrm>
            <a:off x="5954713" y="131763"/>
            <a:ext cx="4249738" cy="6334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算法正确性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97702" name="Text Box 6"/>
          <p:cNvSpPr txBox="1">
            <a:spLocks noChangeArrowheads="1"/>
          </p:cNvSpPr>
          <p:nvPr/>
        </p:nvSpPr>
        <p:spPr bwMode="auto">
          <a:xfrm>
            <a:off x="1543050" y="1989138"/>
            <a:ext cx="7904163" cy="31003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定理</a:t>
            </a:r>
            <a:r>
              <a:rPr kumimoji="0" lang="en-US" altLang="zh-CN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2.</a:t>
            </a:r>
            <a:r>
              <a:rPr kumimoji="0" lang="en-US" altLang="zh-CN" sz="3200" b="1" i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MST-</a:t>
            </a:r>
            <a:r>
              <a:rPr kumimoji="0" lang="en-US" altLang="zh-CN" sz="3200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Kruskal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G,W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算法能够产生图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的最小生成树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.</a:t>
            </a:r>
            <a:endParaRPr kumimoji="0" lang="en-US" altLang="zh-CN" sz="32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None/>
              <a:defRPr/>
            </a:pPr>
            <a:endParaRPr kumimoji="0" lang="en-US" altLang="zh-CN" sz="10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     </a:t>
            </a:r>
            <a:r>
              <a:rPr kumimoji="0" lang="zh-CN" altLang="en-US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证</a:t>
            </a:r>
            <a:r>
              <a:rPr kumimoji="0" lang="en-US" altLang="zh-CN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.</a:t>
            </a:r>
            <a:r>
              <a:rPr kumimoji="0" lang="en-US" altLang="zh-CN" sz="3200" b="1" kern="1200" cap="none" spc="0" normalizeH="0" baseline="0" noProof="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zh-CN" altLang="en-US" sz="3200" b="1" kern="1200" cap="none" spc="0" normalizeH="0" baseline="0" noProof="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因为算法按照贪心选择性进行局部优化选择</a:t>
            </a:r>
            <a:r>
              <a:rPr kumimoji="0" lang="en-US" altLang="zh-CN" sz="3200" b="1" kern="1200" cap="none" spc="0" normalizeH="0" baseline="0" noProof="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.</a:t>
            </a:r>
            <a:endParaRPr kumimoji="0" lang="en-US" altLang="zh-CN" sz="3200" b="1" kern="1200" cap="none" spc="0" normalizeH="0" baseline="0" noProof="0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None/>
              <a:defRPr/>
            </a:pPr>
            <a:r>
              <a:rPr kumimoji="0" lang="en-US" altLang="zh-CN" sz="3200" b="1" i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kumimoji="0" lang="zh-CN" altLang="en-US" sz="3200" b="1" i="1" kern="1200" cap="none" spc="0" normalizeH="0" baseline="0" noProof="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44500" y="741363"/>
            <a:ext cx="2592388" cy="1130300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Char char="•"/>
              <a:defRPr/>
            </a:pPr>
            <a:endParaRPr kumimoji="0" lang="zh-CN" altLang="en-US" sz="16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  <a:cs typeface="+mn-cs"/>
            </a:endParaRPr>
          </a:p>
          <a:p>
            <a:pPr marR="0" defTabSz="914400">
              <a:buClrTx/>
              <a:buSzTx/>
              <a:buFontTx/>
              <a:buChar char="•"/>
              <a:defRPr/>
            </a:pPr>
            <a:r>
              <a:rPr kumimoji="0" lang="zh-CN" altLang="en-US" sz="36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  <a:cs typeface="+mn-cs"/>
              </a:rPr>
              <a:t>算法思想</a:t>
            </a:r>
            <a:endParaRPr kumimoji="0" lang="zh-CN" altLang="en-US" sz="36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zh-CN" altLang="en-US" sz="16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  <a:cs typeface="+mn-cs"/>
            </a:endParaRP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7375525" y="131763"/>
            <a:ext cx="2828925" cy="6334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Prim</a:t>
            </a: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算法</a:t>
            </a:r>
            <a:endParaRPr kumimoji="0" lang="zh-CN" altLang="en-US" sz="4000" b="1" i="0" u="none" strike="noStrike" kern="1200" cap="none" spc="0" normalizeH="0" baseline="0" noProof="0">
              <a:ln>
                <a:noFill/>
              </a:ln>
              <a:solidFill>
                <a:srgbClr val="6633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22884" name="Rectangle 2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22885" name="Object 1"/>
          <p:cNvGraphicFramePr>
            <a:graphicFrameLocks noChangeAspect="1"/>
          </p:cNvGraphicFramePr>
          <p:nvPr/>
        </p:nvGraphicFramePr>
        <p:xfrm>
          <a:off x="849313" y="2205038"/>
          <a:ext cx="2532062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69" name="" r:id="rId1" imgW="2603500" imgH="1540510" progId="SmartDraw.2">
                  <p:embed/>
                </p:oleObj>
              </mc:Choice>
              <mc:Fallback>
                <p:oleObj name="" r:id="rId1" imgW="2603500" imgH="1540510" progId="SmartDraw.2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49313" y="2205038"/>
                        <a:ext cx="2532062" cy="180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6" name="Rectangle 4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9331" name="Object 3"/>
          <p:cNvGraphicFramePr>
            <a:graphicFrameLocks noChangeAspect="1"/>
          </p:cNvGraphicFramePr>
          <p:nvPr/>
        </p:nvGraphicFramePr>
        <p:xfrm>
          <a:off x="4094163" y="2205038"/>
          <a:ext cx="2765425" cy="208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0" name="" r:id="rId3" imgW="2834640" imgH="1905000" progId="SmartDraw.2">
                  <p:embed/>
                </p:oleObj>
              </mc:Choice>
              <mc:Fallback>
                <p:oleObj name="" r:id="rId3" imgW="2834640" imgH="1905000" progId="SmartDraw.2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94163" y="2205038"/>
                        <a:ext cx="2765425" cy="20875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8" name="Rectangle 6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9333" name="Object 5"/>
          <p:cNvGraphicFramePr>
            <a:graphicFrameLocks noChangeAspect="1"/>
          </p:cNvGraphicFramePr>
          <p:nvPr/>
        </p:nvGraphicFramePr>
        <p:xfrm>
          <a:off x="7116763" y="2205038"/>
          <a:ext cx="2393950" cy="175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1" name="" r:id="rId5" imgW="2724785" imgH="1779905" progId="SmartDraw.2">
                  <p:embed/>
                </p:oleObj>
              </mc:Choice>
              <mc:Fallback>
                <p:oleObj name="" r:id="rId5" imgW="2724785" imgH="1779905" progId="SmartDraw.2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16763" y="2205038"/>
                        <a:ext cx="2393950" cy="1757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90" name="Rectangle 8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9335" name="Object 7"/>
          <p:cNvGraphicFramePr>
            <a:graphicFrameLocks noChangeAspect="1"/>
          </p:cNvGraphicFramePr>
          <p:nvPr/>
        </p:nvGraphicFramePr>
        <p:xfrm>
          <a:off x="731838" y="4725988"/>
          <a:ext cx="2547937" cy="188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2" name="" r:id="rId7" imgW="2766060" imgH="1734820" progId="SmartDraw.2">
                  <p:embed/>
                </p:oleObj>
              </mc:Choice>
              <mc:Fallback>
                <p:oleObj name="" r:id="rId7" imgW="2766060" imgH="1734820" progId="SmartDraw.2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1838" y="4725988"/>
                        <a:ext cx="2547937" cy="1884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92" name="Rectangle 10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9337" name="Object 9"/>
          <p:cNvGraphicFramePr>
            <a:graphicFrameLocks noChangeAspect="1"/>
          </p:cNvGraphicFramePr>
          <p:nvPr/>
        </p:nvGraphicFramePr>
        <p:xfrm>
          <a:off x="4332288" y="4437063"/>
          <a:ext cx="2593975" cy="205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3" name="" r:id="rId9" imgW="2854325" imgH="1933575" progId="SmartDraw.2">
                  <p:embed/>
                </p:oleObj>
              </mc:Choice>
              <mc:Fallback>
                <p:oleObj name="" r:id="rId9" imgW="2854325" imgH="1933575" progId="SmartDraw.2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32288" y="4437063"/>
                        <a:ext cx="2593975" cy="2051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9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9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9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9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844" name="Rectangle 4"/>
          <p:cNvSpPr>
            <a:spLocks noChangeArrowheads="1"/>
          </p:cNvSpPr>
          <p:nvPr/>
        </p:nvSpPr>
        <p:spPr bwMode="auto">
          <a:xfrm>
            <a:off x="5711825" y="131763"/>
            <a:ext cx="4492625" cy="6334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算法描述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(1)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03846" name="Text Box 6"/>
          <p:cNvSpPr txBox="1">
            <a:spLocks noChangeArrowheads="1"/>
          </p:cNvSpPr>
          <p:nvPr/>
        </p:nvSpPr>
        <p:spPr bwMode="auto">
          <a:xfrm>
            <a:off x="103188" y="836613"/>
            <a:ext cx="8353425" cy="3632200"/>
          </a:xfrm>
          <a:prstGeom prst="rect">
            <a:avLst/>
          </a:prstGeom>
          <a:noFill/>
          <a:ln w="28575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MST-Prim(</a:t>
            </a:r>
            <a:r>
              <a:rPr kumimoji="0" lang="en-US" altLang="zh-CN" sz="3200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G,W,r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</a:t>
            </a:r>
            <a:endParaRPr kumimoji="0" lang="en-US" altLang="zh-CN" sz="32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Input   </a:t>
            </a:r>
            <a:r>
              <a:rPr kumimoji="0" lang="zh-CN" altLang="en-US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连通图</a:t>
            </a:r>
            <a:r>
              <a:rPr kumimoji="0" lang="en-US" altLang="zh-CN" b="1" i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zh-CN" altLang="en-US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，权值函数</a:t>
            </a:r>
            <a:r>
              <a:rPr kumimoji="0" lang="en-US" altLang="zh-CN" b="1" i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W</a:t>
            </a:r>
            <a:r>
              <a:rPr kumimoji="0" lang="zh-CN" altLang="en-US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，树根</a:t>
            </a:r>
            <a:r>
              <a:rPr kumimoji="0" lang="en-US" altLang="zh-CN" b="1" i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r</a:t>
            </a:r>
            <a:endParaRPr kumimoji="0" lang="en-US" altLang="zh-CN" b="1" i="1" kern="1200" cap="none" spc="0" normalizeH="0" baseline="0" noProof="0" dirty="0"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Output </a:t>
            </a:r>
            <a:r>
              <a:rPr kumimoji="0" lang="en-US" altLang="zh-CN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zh-CN" altLang="en-US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的一棵以</a:t>
            </a:r>
            <a:r>
              <a:rPr kumimoji="0" lang="en-US" altLang="zh-CN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r</a:t>
            </a:r>
            <a:r>
              <a:rPr kumimoji="0" lang="zh-CN" altLang="en-US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为根的生成树</a:t>
            </a:r>
            <a:endParaRPr kumimoji="0" lang="zh-CN" altLang="en-US" b="1" kern="1200" cap="none" spc="0" normalizeH="0" baseline="0" noProof="0" dirty="0"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1.  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{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}</a:t>
            </a:r>
            <a:r>
              <a:rPr kumimoji="0" lang="zh-CN" altLang="en-US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;</a:t>
            </a:r>
            <a:endParaRPr kumimoji="0" lang="en-US" altLang="zh-CN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2.  </a:t>
            </a:r>
            <a:r>
              <a:rPr kumimoji="0" lang="zh-CN" altLang="en-US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建堆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kumimoji="0" lang="zh-CN" altLang="en-US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维护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kumimoji="0" lang="zh-CN" altLang="en-US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与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kumimoji="0" lang="zh-CN" altLang="en-US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之间的边</a:t>
            </a:r>
            <a:endParaRPr kumimoji="0" lang="en-US" altLang="zh-CN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AutoNum type="arabicPeriod" startAt="3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While 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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do</a:t>
            </a:r>
            <a:endParaRPr kumimoji="0" lang="en-US" altLang="zh-CN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AutoNum type="arabicPeriod" startAt="3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      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uv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</a:t>
            </a:r>
            <a:r>
              <a:rPr kumimoji="0" lang="en-US" altLang="zh-CN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Extract_Min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)                    //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kumimoji="0" lang="en-US" altLang="zh-CN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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C</a:t>
            </a:r>
            <a:r>
              <a:rPr kumimoji="0" lang="en-US" altLang="zh-CN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,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v</a:t>
            </a:r>
            <a:r>
              <a:rPr kumimoji="0" lang="en-US" altLang="zh-CN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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-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C</a:t>
            </a:r>
            <a:endParaRPr kumimoji="0" lang="en-US" altLang="zh-CN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  <a:sym typeface="Symbol" panose="05050102010706020507"/>
            </a:endParaRPr>
          </a:p>
          <a:p>
            <a:pPr marL="457200" marR="0" indent="-457200" defTabSz="914400">
              <a:buClrTx/>
              <a:buSzTx/>
              <a:buFontTx/>
              <a:buAutoNum type="arabicPeriod" startAt="3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 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      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C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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{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};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T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 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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{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uv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};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kumimoji="0" lang="zh-CN" altLang="en-US" b="1" i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6.          for 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Adj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]  do</a:t>
            </a:r>
            <a:endParaRPr kumimoji="0" lang="en-US" altLang="zh-CN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7.                  if 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then  </a:t>
            </a:r>
            <a:r>
              <a:rPr kumimoji="0" lang="zh-CN" altLang="en-US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将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vx</a:t>
            </a:r>
            <a:r>
              <a:rPr kumimoji="0" lang="zh-CN" altLang="en-US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从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kumimoji="0" lang="zh-CN" altLang="en-US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中删除</a:t>
            </a:r>
            <a:endParaRPr kumimoji="0" lang="en-US" altLang="zh-CN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8.                  Else               </a:t>
            </a:r>
            <a:r>
              <a:rPr kumimoji="0" lang="zh-CN" altLang="en-US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将</a:t>
            </a:r>
            <a:r>
              <a:rPr kumimoji="0" lang="en-US" altLang="zh-CN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vx</a:t>
            </a:r>
            <a:r>
              <a:rPr kumimoji="0" lang="zh-CN" altLang="en-US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插入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endParaRPr kumimoji="0" lang="en-US" altLang="zh-CN" b="1" i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9.  Return  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T</a:t>
            </a:r>
            <a:endParaRPr kumimoji="0" lang="en-US" altLang="zh-CN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/>
          </p:cNvSpPr>
          <p:nvPr>
            <p:ph type="title"/>
          </p:nvPr>
        </p:nvSpPr>
        <p:spPr>
          <a:xfrm>
            <a:off x="4856163" y="188913"/>
            <a:ext cx="5349875" cy="561975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与动态规划方法的比较</a:t>
            </a:r>
            <a:endParaRPr lang="zh-CN" altLang="en-US" sz="4000" b="1" dirty="0">
              <a:solidFill>
                <a:srgbClr val="6633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932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341438"/>
            <a:ext cx="9793288" cy="4897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动态规划方法可用的条件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优化子结构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子问题重叠性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子问题空间小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方法可用的条件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优化子结构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选择性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可用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方法时，动态规划方法可能不适用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可用动态规划方法时，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方法可能不适用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pic>
        <p:nvPicPr>
          <p:cNvPr id="80900" name="Picture 4" descr="BD21313_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4495800" y="860425"/>
            <a:ext cx="5791200" cy="12065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9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9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9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9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9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9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3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3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844" name="Rectangle 4"/>
          <p:cNvSpPr>
            <a:spLocks noChangeArrowheads="1"/>
          </p:cNvSpPr>
          <p:nvPr/>
        </p:nvSpPr>
        <p:spPr bwMode="auto">
          <a:xfrm>
            <a:off x="6357938" y="131763"/>
            <a:ext cx="3846513" cy="6334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算法描述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(2)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03846" name="Text Box 6"/>
          <p:cNvSpPr txBox="1">
            <a:spLocks noChangeArrowheads="1"/>
          </p:cNvSpPr>
          <p:nvPr/>
        </p:nvSpPr>
        <p:spPr bwMode="auto">
          <a:xfrm>
            <a:off x="103188" y="836613"/>
            <a:ext cx="8353425" cy="4462463"/>
          </a:xfrm>
          <a:prstGeom prst="rect">
            <a:avLst/>
          </a:prstGeom>
          <a:noFill/>
          <a:ln w="28575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MST-Prim(</a:t>
            </a:r>
            <a:r>
              <a:rPr kumimoji="0" lang="en-US" altLang="zh-CN" sz="3200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G,W,r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</a:t>
            </a:r>
            <a:endParaRPr kumimoji="0" lang="en-US" altLang="zh-CN" sz="32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Input   </a:t>
            </a:r>
            <a:r>
              <a:rPr kumimoji="0" lang="zh-CN" altLang="en-US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连通图</a:t>
            </a:r>
            <a:r>
              <a:rPr kumimoji="0" lang="en-US" altLang="zh-CN" b="1" i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zh-CN" altLang="en-US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，权值函数</a:t>
            </a:r>
            <a:r>
              <a:rPr kumimoji="0" lang="en-US" altLang="zh-CN" b="1" i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W</a:t>
            </a:r>
            <a:r>
              <a:rPr kumimoji="0" lang="zh-CN" altLang="en-US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，树根</a:t>
            </a:r>
            <a:r>
              <a:rPr kumimoji="0" lang="en-US" altLang="zh-CN" b="1" i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r</a:t>
            </a:r>
            <a:endParaRPr kumimoji="0" lang="en-US" altLang="zh-CN" b="1" i="1" kern="1200" cap="none" spc="0" normalizeH="0" baseline="0" noProof="0" dirty="0"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Output </a:t>
            </a:r>
            <a:r>
              <a:rPr kumimoji="0" lang="en-US" altLang="zh-CN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zh-CN" altLang="en-US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的一棵以</a:t>
            </a:r>
            <a:r>
              <a:rPr kumimoji="0" lang="en-US" altLang="zh-CN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r</a:t>
            </a:r>
            <a:r>
              <a:rPr kumimoji="0" lang="zh-CN" altLang="en-US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为根的生成树</a:t>
            </a:r>
            <a:endParaRPr kumimoji="0" lang="zh-CN" altLang="en-US" b="1" kern="1200" cap="none" spc="0" normalizeH="0" baseline="0" noProof="0" dirty="0"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L="457200" marR="0" indent="-457200" defTabSz="914400">
              <a:buClrTx/>
              <a:buSzTx/>
              <a:buFontTx/>
              <a:buAutoNum type="arabicPeriod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For  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 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]   Do</a:t>
            </a:r>
            <a:endParaRPr kumimoji="0" lang="en-US" altLang="zh-CN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AutoNum type="arabicPeriod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      key[v]+</a:t>
            </a:r>
            <a:endParaRPr kumimoji="0" lang="en-US" altLang="zh-CN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AutoNum type="arabicPeriod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      [v] null</a:t>
            </a:r>
            <a:endParaRPr kumimoji="0" lang="en-US" altLang="zh-CN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AutoNum type="arabicPeriod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key[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] 0</a:t>
            </a:r>
            <a:endParaRPr kumimoji="0" lang="en-US" altLang="zh-CN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AutoNum type="arabicPeriod"/>
              <a:defRPr/>
            </a:pP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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]</a:t>
            </a:r>
            <a:endParaRPr kumimoji="0" lang="en-US" altLang="zh-CN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AutoNum type="arabicPeriod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While 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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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do</a:t>
            </a:r>
            <a:endParaRPr kumimoji="0" lang="en-US" altLang="zh-CN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AutoNum type="arabicPeriod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      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</a:t>
            </a:r>
            <a:r>
              <a:rPr kumimoji="0" lang="en-US" altLang="zh-CN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Extract_Min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) </a:t>
            </a:r>
            <a:endParaRPr kumimoji="0" lang="en-US" altLang="zh-CN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AutoNum type="arabicPeriod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for 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Adj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]  do</a:t>
            </a:r>
            <a:endParaRPr kumimoji="0" lang="en-US" altLang="zh-CN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AutoNum type="arabicPeriod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           if 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zh-CN" altLang="en-US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且 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kumimoji="0" lang="en-US" altLang="zh-CN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)&lt;key[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]   then</a:t>
            </a:r>
            <a:endParaRPr kumimoji="0" lang="en-US" altLang="zh-CN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AutoNum type="arabicPeriod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                           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]      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u</a:t>
            </a:r>
            <a:endParaRPr kumimoji="0" lang="en-US" altLang="zh-CN" b="1" i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AutoNum type="arabicPeriod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                            key[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] w(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kumimoji="0" lang="en-US" altLang="zh-CN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)            //</a:t>
            </a:r>
            <a:r>
              <a:rPr kumimoji="0" lang="zh-CN" altLang="en-US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更新信息</a:t>
            </a:r>
            <a:endParaRPr kumimoji="0" lang="zh-CN" altLang="en-US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AutoNum type="arabicPeriod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Return  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A=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{(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])| 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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]</a:t>
            </a:r>
            <a:r>
              <a:rPr kumimoji="0" lang="en-US" altLang="zh-CN" b="1" kern="1200" cap="none" spc="0" normalizeH="0" baseline="0" noProof="0" dirty="0"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-</a:t>
            </a:r>
            <a:r>
              <a:rPr kumimoji="0" lang="en-US" altLang="zh-CN" b="1" i="1" kern="1200" cap="none" spc="0" normalizeH="0" baseline="0" noProof="0" dirty="0"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}</a:t>
            </a:r>
            <a:endParaRPr kumimoji="0" lang="en-US" altLang="zh-CN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Oval 4"/>
          <p:cNvSpPr/>
          <p:nvPr/>
        </p:nvSpPr>
        <p:spPr>
          <a:xfrm>
            <a:off x="390525" y="2349500"/>
            <a:ext cx="431800" cy="4318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en-US" altLang="zh-CN" sz="24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5955" name="Oval 5"/>
          <p:cNvSpPr/>
          <p:nvPr/>
        </p:nvSpPr>
        <p:spPr>
          <a:xfrm>
            <a:off x="1471613" y="1412875"/>
            <a:ext cx="431800" cy="4318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endParaRPr lang="en-US" altLang="zh-CN" sz="24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5956" name="Oval 6"/>
          <p:cNvSpPr/>
          <p:nvPr/>
        </p:nvSpPr>
        <p:spPr>
          <a:xfrm>
            <a:off x="1471613" y="3213100"/>
            <a:ext cx="431800" cy="4318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endParaRPr lang="en-US" altLang="zh-CN" sz="24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5957" name="Oval 7"/>
          <p:cNvSpPr/>
          <p:nvPr/>
        </p:nvSpPr>
        <p:spPr>
          <a:xfrm>
            <a:off x="2551113" y="2420938"/>
            <a:ext cx="431800" cy="4318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lang="en-US" altLang="zh-CN" sz="24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5958" name="Oval 8"/>
          <p:cNvSpPr/>
          <p:nvPr/>
        </p:nvSpPr>
        <p:spPr>
          <a:xfrm>
            <a:off x="3703638" y="1196975"/>
            <a:ext cx="433387" cy="4318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en-US" altLang="zh-CN" sz="24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5959" name="Oval 9"/>
          <p:cNvSpPr/>
          <p:nvPr/>
        </p:nvSpPr>
        <p:spPr>
          <a:xfrm>
            <a:off x="3703638" y="3141663"/>
            <a:ext cx="433387" cy="4318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endParaRPr lang="en-US" altLang="zh-CN" sz="24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5960" name="Oval 10"/>
          <p:cNvSpPr/>
          <p:nvPr/>
        </p:nvSpPr>
        <p:spPr>
          <a:xfrm>
            <a:off x="5503863" y="1196975"/>
            <a:ext cx="433387" cy="4318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24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5961" name="Oval 11"/>
          <p:cNvSpPr/>
          <p:nvPr/>
        </p:nvSpPr>
        <p:spPr>
          <a:xfrm>
            <a:off x="5503863" y="3141663"/>
            <a:ext cx="433387" cy="4318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endParaRPr lang="en-US" altLang="zh-CN" sz="24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5962" name="Oval 12"/>
          <p:cNvSpPr/>
          <p:nvPr/>
        </p:nvSpPr>
        <p:spPr>
          <a:xfrm>
            <a:off x="7088188" y="2276475"/>
            <a:ext cx="431800" cy="4318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endParaRPr lang="en-US" altLang="zh-CN" sz="24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5963" name="Line 13"/>
          <p:cNvSpPr/>
          <p:nvPr/>
        </p:nvSpPr>
        <p:spPr>
          <a:xfrm flipV="1">
            <a:off x="750888" y="1773238"/>
            <a:ext cx="792162" cy="647700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64" name="Line 14"/>
          <p:cNvSpPr/>
          <p:nvPr/>
        </p:nvSpPr>
        <p:spPr>
          <a:xfrm>
            <a:off x="750888" y="2708275"/>
            <a:ext cx="792162" cy="576263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65" name="Line 15"/>
          <p:cNvSpPr/>
          <p:nvPr/>
        </p:nvSpPr>
        <p:spPr>
          <a:xfrm>
            <a:off x="1687513" y="1844675"/>
            <a:ext cx="0" cy="1368425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66" name="Line 16"/>
          <p:cNvSpPr/>
          <p:nvPr/>
        </p:nvSpPr>
        <p:spPr>
          <a:xfrm flipV="1">
            <a:off x="1903413" y="2781300"/>
            <a:ext cx="719137" cy="503238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67" name="Line 17"/>
          <p:cNvSpPr/>
          <p:nvPr/>
        </p:nvSpPr>
        <p:spPr>
          <a:xfrm flipV="1">
            <a:off x="2911475" y="1628775"/>
            <a:ext cx="863600" cy="863600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68" name="Line 18"/>
          <p:cNvSpPr/>
          <p:nvPr/>
        </p:nvSpPr>
        <p:spPr>
          <a:xfrm flipV="1">
            <a:off x="1903413" y="1484313"/>
            <a:ext cx="1800225" cy="144462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69" name="Line 19"/>
          <p:cNvSpPr/>
          <p:nvPr/>
        </p:nvSpPr>
        <p:spPr>
          <a:xfrm>
            <a:off x="4137025" y="1412875"/>
            <a:ext cx="1366838" cy="0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70" name="Line 20"/>
          <p:cNvSpPr/>
          <p:nvPr/>
        </p:nvSpPr>
        <p:spPr>
          <a:xfrm>
            <a:off x="5935663" y="1484313"/>
            <a:ext cx="1223962" cy="865187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71" name="Line 21"/>
          <p:cNvSpPr/>
          <p:nvPr/>
        </p:nvSpPr>
        <p:spPr>
          <a:xfrm flipV="1">
            <a:off x="5862638" y="2708275"/>
            <a:ext cx="1296987" cy="576263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72" name="Line 22"/>
          <p:cNvSpPr/>
          <p:nvPr/>
        </p:nvSpPr>
        <p:spPr>
          <a:xfrm>
            <a:off x="4062413" y="1628775"/>
            <a:ext cx="1512887" cy="1512888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73" name="Line 23"/>
          <p:cNvSpPr/>
          <p:nvPr/>
        </p:nvSpPr>
        <p:spPr>
          <a:xfrm>
            <a:off x="2982913" y="2781300"/>
            <a:ext cx="720725" cy="431800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74" name="Line 24"/>
          <p:cNvSpPr/>
          <p:nvPr/>
        </p:nvSpPr>
        <p:spPr>
          <a:xfrm>
            <a:off x="4137025" y="3429000"/>
            <a:ext cx="1366838" cy="0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75" name="Line 25"/>
          <p:cNvSpPr/>
          <p:nvPr/>
        </p:nvSpPr>
        <p:spPr>
          <a:xfrm>
            <a:off x="5719763" y="1628775"/>
            <a:ext cx="0" cy="1512888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76" name="Line 26"/>
          <p:cNvSpPr/>
          <p:nvPr/>
        </p:nvSpPr>
        <p:spPr>
          <a:xfrm>
            <a:off x="1974850" y="3500438"/>
            <a:ext cx="1728788" cy="0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77" name="Text Box 27"/>
          <p:cNvSpPr txBox="1"/>
          <p:nvPr/>
        </p:nvSpPr>
        <p:spPr>
          <a:xfrm>
            <a:off x="895350" y="1844675"/>
            <a:ext cx="431800" cy="4619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5978" name="Text Box 28"/>
          <p:cNvSpPr txBox="1"/>
          <p:nvPr/>
        </p:nvSpPr>
        <p:spPr>
          <a:xfrm>
            <a:off x="2551113" y="1125538"/>
            <a:ext cx="431800" cy="46196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5979" name="Text Box 29"/>
          <p:cNvSpPr txBox="1"/>
          <p:nvPr/>
        </p:nvSpPr>
        <p:spPr>
          <a:xfrm>
            <a:off x="4711700" y="981075"/>
            <a:ext cx="431800" cy="4619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5980" name="Text Box 30"/>
          <p:cNvSpPr txBox="1"/>
          <p:nvPr/>
        </p:nvSpPr>
        <p:spPr>
          <a:xfrm>
            <a:off x="6583363" y="1628775"/>
            <a:ext cx="431800" cy="4619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9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5981" name="Text Box 31"/>
          <p:cNvSpPr txBox="1"/>
          <p:nvPr/>
        </p:nvSpPr>
        <p:spPr>
          <a:xfrm>
            <a:off x="5719763" y="2276475"/>
            <a:ext cx="503237" cy="8302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14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5982" name="Text Box 32"/>
          <p:cNvSpPr txBox="1"/>
          <p:nvPr/>
        </p:nvSpPr>
        <p:spPr>
          <a:xfrm>
            <a:off x="6367463" y="2997200"/>
            <a:ext cx="504825" cy="8302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5983" name="Text Box 33"/>
          <p:cNvSpPr txBox="1"/>
          <p:nvPr/>
        </p:nvSpPr>
        <p:spPr>
          <a:xfrm>
            <a:off x="4638675" y="3429000"/>
            <a:ext cx="431800" cy="4619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5984" name="Text Box 34"/>
          <p:cNvSpPr txBox="1"/>
          <p:nvPr/>
        </p:nvSpPr>
        <p:spPr>
          <a:xfrm>
            <a:off x="2622550" y="3500438"/>
            <a:ext cx="431800" cy="46196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5985" name="Text Box 35"/>
          <p:cNvSpPr txBox="1"/>
          <p:nvPr/>
        </p:nvSpPr>
        <p:spPr>
          <a:xfrm>
            <a:off x="822325" y="2997200"/>
            <a:ext cx="431800" cy="4619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5986" name="Text Box 36"/>
          <p:cNvSpPr txBox="1"/>
          <p:nvPr/>
        </p:nvSpPr>
        <p:spPr>
          <a:xfrm>
            <a:off x="3198813" y="2636838"/>
            <a:ext cx="431800" cy="46196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6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5987" name="Text Box 37"/>
          <p:cNvSpPr txBox="1"/>
          <p:nvPr/>
        </p:nvSpPr>
        <p:spPr>
          <a:xfrm>
            <a:off x="2982913" y="1773238"/>
            <a:ext cx="431800" cy="46196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5988" name="Text Box 38"/>
          <p:cNvSpPr txBox="1"/>
          <p:nvPr/>
        </p:nvSpPr>
        <p:spPr>
          <a:xfrm>
            <a:off x="4495800" y="2276475"/>
            <a:ext cx="431800" cy="4619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5989" name="Text Box 39"/>
          <p:cNvSpPr txBox="1"/>
          <p:nvPr/>
        </p:nvSpPr>
        <p:spPr>
          <a:xfrm>
            <a:off x="1974850" y="2708275"/>
            <a:ext cx="433388" cy="4619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5990" name="Text Box 40"/>
          <p:cNvSpPr txBox="1"/>
          <p:nvPr/>
        </p:nvSpPr>
        <p:spPr>
          <a:xfrm>
            <a:off x="1325563" y="2341563"/>
            <a:ext cx="504825" cy="83026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endParaRPr lang="en-US" altLang="zh-CN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4905" name="Oval 41"/>
          <p:cNvSpPr/>
          <p:nvPr/>
        </p:nvSpPr>
        <p:spPr>
          <a:xfrm>
            <a:off x="390525" y="2354263"/>
            <a:ext cx="431800" cy="431800"/>
          </a:xfrm>
          <a:prstGeom prst="ellipse">
            <a:avLst/>
          </a:prstGeom>
          <a:solidFill>
            <a:schemeClr val="bg2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en-US" altLang="zh-CN" sz="24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42"/>
          <p:cNvGrpSpPr/>
          <p:nvPr/>
        </p:nvGrpSpPr>
        <p:grpSpPr>
          <a:xfrm>
            <a:off x="750888" y="1419225"/>
            <a:ext cx="1152525" cy="1008063"/>
            <a:chOff x="836" y="1752"/>
            <a:chExt cx="726" cy="635"/>
          </a:xfrm>
        </p:grpSpPr>
        <p:sp>
          <p:nvSpPr>
            <p:cNvPr id="126089" name="Line 43"/>
            <p:cNvSpPr/>
            <p:nvPr/>
          </p:nvSpPr>
          <p:spPr>
            <a:xfrm flipV="1">
              <a:off x="836" y="1979"/>
              <a:ext cx="499" cy="408"/>
            </a:xfrm>
            <a:prstGeom prst="line">
              <a:avLst/>
            </a:prstGeom>
            <a:ln w="5715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26090" name="Oval 44"/>
            <p:cNvSpPr/>
            <p:nvPr/>
          </p:nvSpPr>
          <p:spPr>
            <a:xfrm>
              <a:off x="1290" y="1752"/>
              <a:ext cx="272" cy="272"/>
            </a:xfrm>
            <a:prstGeom prst="ellipse">
              <a:avLst/>
            </a:prstGeom>
            <a:solidFill>
              <a:schemeClr val="bg2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45"/>
          <p:cNvGrpSpPr/>
          <p:nvPr/>
        </p:nvGrpSpPr>
        <p:grpSpPr>
          <a:xfrm>
            <a:off x="1903413" y="1203325"/>
            <a:ext cx="2233612" cy="431800"/>
            <a:chOff x="1562" y="1616"/>
            <a:chExt cx="1406" cy="272"/>
          </a:xfrm>
        </p:grpSpPr>
        <p:sp>
          <p:nvSpPr>
            <p:cNvPr id="126087" name="Oval 46"/>
            <p:cNvSpPr/>
            <p:nvPr/>
          </p:nvSpPr>
          <p:spPr>
            <a:xfrm>
              <a:off x="2696" y="1616"/>
              <a:ext cx="272" cy="272"/>
            </a:xfrm>
            <a:prstGeom prst="ellipse">
              <a:avLst/>
            </a:prstGeom>
            <a:solidFill>
              <a:schemeClr val="bg2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6088" name="Line 47"/>
            <p:cNvSpPr/>
            <p:nvPr/>
          </p:nvSpPr>
          <p:spPr>
            <a:xfrm flipV="1">
              <a:off x="1562" y="1797"/>
              <a:ext cx="1134" cy="91"/>
            </a:xfrm>
            <a:prstGeom prst="line">
              <a:avLst/>
            </a:prstGeom>
            <a:ln w="5715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</p:sp>
      </p:grpSp>
      <p:grpSp>
        <p:nvGrpSpPr>
          <p:cNvPr id="4" name="Group 48"/>
          <p:cNvGrpSpPr/>
          <p:nvPr/>
        </p:nvGrpSpPr>
        <p:grpSpPr>
          <a:xfrm>
            <a:off x="2551113" y="1635125"/>
            <a:ext cx="1223962" cy="1223963"/>
            <a:chOff x="1970" y="1888"/>
            <a:chExt cx="771" cy="771"/>
          </a:xfrm>
        </p:grpSpPr>
        <p:sp>
          <p:nvSpPr>
            <p:cNvPr id="126085" name="Oval 49"/>
            <p:cNvSpPr/>
            <p:nvPr/>
          </p:nvSpPr>
          <p:spPr>
            <a:xfrm>
              <a:off x="1970" y="2387"/>
              <a:ext cx="272" cy="272"/>
            </a:xfrm>
            <a:prstGeom prst="ellipse">
              <a:avLst/>
            </a:prstGeom>
            <a:solidFill>
              <a:schemeClr val="bg2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6086" name="Line 50"/>
            <p:cNvSpPr/>
            <p:nvPr/>
          </p:nvSpPr>
          <p:spPr>
            <a:xfrm flipV="1">
              <a:off x="2197" y="1888"/>
              <a:ext cx="544" cy="544"/>
            </a:xfrm>
            <a:prstGeom prst="line">
              <a:avLst/>
            </a:prstGeom>
            <a:ln w="5715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</p:sp>
      </p:grpSp>
      <p:grpSp>
        <p:nvGrpSpPr>
          <p:cNvPr id="5" name="Group 51"/>
          <p:cNvGrpSpPr/>
          <p:nvPr/>
        </p:nvGrpSpPr>
        <p:grpSpPr>
          <a:xfrm>
            <a:off x="4062413" y="1635125"/>
            <a:ext cx="1874837" cy="1943100"/>
            <a:chOff x="2922" y="1888"/>
            <a:chExt cx="1180" cy="1224"/>
          </a:xfrm>
        </p:grpSpPr>
        <p:sp>
          <p:nvSpPr>
            <p:cNvPr id="126083" name="Oval 52"/>
            <p:cNvSpPr/>
            <p:nvPr/>
          </p:nvSpPr>
          <p:spPr>
            <a:xfrm>
              <a:off x="3830" y="2840"/>
              <a:ext cx="272" cy="272"/>
            </a:xfrm>
            <a:prstGeom prst="ellipse">
              <a:avLst/>
            </a:prstGeom>
            <a:solidFill>
              <a:schemeClr val="bg2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6084" name="Line 53"/>
            <p:cNvSpPr/>
            <p:nvPr/>
          </p:nvSpPr>
          <p:spPr>
            <a:xfrm>
              <a:off x="2922" y="1888"/>
              <a:ext cx="953" cy="952"/>
            </a:xfrm>
            <a:prstGeom prst="line">
              <a:avLst/>
            </a:prstGeom>
            <a:ln w="5715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</p:sp>
      </p:grpSp>
      <p:grpSp>
        <p:nvGrpSpPr>
          <p:cNvPr id="6" name="Group 54"/>
          <p:cNvGrpSpPr/>
          <p:nvPr/>
        </p:nvGrpSpPr>
        <p:grpSpPr>
          <a:xfrm>
            <a:off x="3703638" y="3146425"/>
            <a:ext cx="1871662" cy="431800"/>
            <a:chOff x="2696" y="2840"/>
            <a:chExt cx="1179" cy="272"/>
          </a:xfrm>
        </p:grpSpPr>
        <p:sp>
          <p:nvSpPr>
            <p:cNvPr id="126081" name="Oval 55"/>
            <p:cNvSpPr/>
            <p:nvPr/>
          </p:nvSpPr>
          <p:spPr>
            <a:xfrm>
              <a:off x="2696" y="2840"/>
              <a:ext cx="272" cy="272"/>
            </a:xfrm>
            <a:prstGeom prst="ellipse">
              <a:avLst/>
            </a:prstGeom>
            <a:solidFill>
              <a:schemeClr val="bg2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endPara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6082" name="Line 56"/>
            <p:cNvSpPr/>
            <p:nvPr/>
          </p:nvSpPr>
          <p:spPr>
            <a:xfrm>
              <a:off x="2968" y="3022"/>
              <a:ext cx="907" cy="0"/>
            </a:xfrm>
            <a:prstGeom prst="line">
              <a:avLst/>
            </a:prstGeom>
            <a:ln w="5715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</p:sp>
      </p:grpSp>
      <p:grpSp>
        <p:nvGrpSpPr>
          <p:cNvPr id="7" name="Group 57"/>
          <p:cNvGrpSpPr/>
          <p:nvPr/>
        </p:nvGrpSpPr>
        <p:grpSpPr>
          <a:xfrm>
            <a:off x="1471613" y="3219450"/>
            <a:ext cx="2232025" cy="431800"/>
            <a:chOff x="1290" y="2886"/>
            <a:chExt cx="1406" cy="272"/>
          </a:xfrm>
        </p:grpSpPr>
        <p:sp>
          <p:nvSpPr>
            <p:cNvPr id="126079" name="Oval 58"/>
            <p:cNvSpPr/>
            <p:nvPr/>
          </p:nvSpPr>
          <p:spPr>
            <a:xfrm>
              <a:off x="1290" y="2886"/>
              <a:ext cx="272" cy="272"/>
            </a:xfrm>
            <a:prstGeom prst="ellipse">
              <a:avLst/>
            </a:prstGeom>
            <a:solidFill>
              <a:schemeClr val="bg2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  <a:endPara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6080" name="Line 59"/>
            <p:cNvSpPr/>
            <p:nvPr/>
          </p:nvSpPr>
          <p:spPr>
            <a:xfrm flipH="1">
              <a:off x="1516" y="3067"/>
              <a:ext cx="1180" cy="0"/>
            </a:xfrm>
            <a:prstGeom prst="line">
              <a:avLst/>
            </a:prstGeom>
            <a:ln w="5715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</p:sp>
      </p:grpSp>
      <p:grpSp>
        <p:nvGrpSpPr>
          <p:cNvPr id="8" name="Group 60"/>
          <p:cNvGrpSpPr/>
          <p:nvPr/>
        </p:nvGrpSpPr>
        <p:grpSpPr>
          <a:xfrm>
            <a:off x="4135438" y="1203325"/>
            <a:ext cx="1800225" cy="431800"/>
            <a:chOff x="2968" y="1616"/>
            <a:chExt cx="1134" cy="272"/>
          </a:xfrm>
        </p:grpSpPr>
        <p:sp>
          <p:nvSpPr>
            <p:cNvPr id="126077" name="Oval 61"/>
            <p:cNvSpPr/>
            <p:nvPr/>
          </p:nvSpPr>
          <p:spPr>
            <a:xfrm>
              <a:off x="3830" y="1616"/>
              <a:ext cx="272" cy="272"/>
            </a:xfrm>
            <a:prstGeom prst="ellipse">
              <a:avLst/>
            </a:prstGeom>
            <a:solidFill>
              <a:schemeClr val="bg2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6078" name="Line 62"/>
            <p:cNvSpPr/>
            <p:nvPr/>
          </p:nvSpPr>
          <p:spPr>
            <a:xfrm>
              <a:off x="2968" y="1752"/>
              <a:ext cx="862" cy="0"/>
            </a:xfrm>
            <a:prstGeom prst="line">
              <a:avLst/>
            </a:prstGeom>
            <a:ln w="5715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</p:sp>
      </p:grpSp>
      <p:grpSp>
        <p:nvGrpSpPr>
          <p:cNvPr id="9" name="Group 63"/>
          <p:cNvGrpSpPr/>
          <p:nvPr/>
        </p:nvGrpSpPr>
        <p:grpSpPr>
          <a:xfrm>
            <a:off x="5937250" y="1490663"/>
            <a:ext cx="1582738" cy="1223962"/>
            <a:chOff x="4102" y="1797"/>
            <a:chExt cx="998" cy="771"/>
          </a:xfrm>
        </p:grpSpPr>
        <p:sp>
          <p:nvSpPr>
            <p:cNvPr id="126075" name="Oval 64"/>
            <p:cNvSpPr/>
            <p:nvPr/>
          </p:nvSpPr>
          <p:spPr>
            <a:xfrm>
              <a:off x="4828" y="2296"/>
              <a:ext cx="272" cy="272"/>
            </a:xfrm>
            <a:prstGeom prst="ellipse">
              <a:avLst/>
            </a:prstGeom>
            <a:solidFill>
              <a:schemeClr val="bg2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6076" name="Line 65"/>
            <p:cNvSpPr/>
            <p:nvPr/>
          </p:nvSpPr>
          <p:spPr>
            <a:xfrm>
              <a:off x="4102" y="1797"/>
              <a:ext cx="771" cy="544"/>
            </a:xfrm>
            <a:prstGeom prst="line">
              <a:avLst/>
            </a:prstGeom>
            <a:ln w="5715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</p:sp>
      </p:grpSp>
      <p:sp>
        <p:nvSpPr>
          <p:cNvPr id="126000" name="Text Box 66"/>
          <p:cNvSpPr txBox="1"/>
          <p:nvPr/>
        </p:nvSpPr>
        <p:spPr>
          <a:xfrm>
            <a:off x="8240713" y="1268413"/>
            <a:ext cx="792162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[v]</a:t>
            </a:r>
            <a:endParaRPr lang="en-US" altLang="zh-CN" sz="2600" dirty="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01" name="Text Box 129"/>
          <p:cNvSpPr txBox="1"/>
          <p:nvPr/>
        </p:nvSpPr>
        <p:spPr>
          <a:xfrm>
            <a:off x="9032875" y="1268413"/>
            <a:ext cx="1079500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key[v]</a:t>
            </a:r>
            <a:endParaRPr lang="en-US" altLang="zh-CN" sz="2600" dirty="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02" name="Text Box 130"/>
          <p:cNvSpPr txBox="1"/>
          <p:nvPr/>
        </p:nvSpPr>
        <p:spPr>
          <a:xfrm>
            <a:off x="7666038" y="1817688"/>
            <a:ext cx="573087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endParaRPr lang="en-US" altLang="zh-CN" sz="2600" i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03" name="Text Box 131"/>
          <p:cNvSpPr txBox="1"/>
          <p:nvPr/>
        </p:nvSpPr>
        <p:spPr>
          <a:xfrm>
            <a:off x="7666038" y="2349500"/>
            <a:ext cx="573087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endParaRPr lang="en-US" altLang="zh-CN" sz="2600" i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04" name="Text Box 132"/>
          <p:cNvSpPr txBox="1"/>
          <p:nvPr/>
        </p:nvSpPr>
        <p:spPr>
          <a:xfrm>
            <a:off x="7666038" y="2897188"/>
            <a:ext cx="573087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c</a:t>
            </a:r>
            <a:endParaRPr lang="en-US" altLang="zh-CN" sz="2600" i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05" name="Text Box 133"/>
          <p:cNvSpPr txBox="1"/>
          <p:nvPr/>
        </p:nvSpPr>
        <p:spPr>
          <a:xfrm>
            <a:off x="7666038" y="3429000"/>
            <a:ext cx="573087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d</a:t>
            </a:r>
            <a:endParaRPr lang="en-US" altLang="zh-CN" sz="2600" i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06" name="Text Box 134"/>
          <p:cNvSpPr txBox="1"/>
          <p:nvPr/>
        </p:nvSpPr>
        <p:spPr>
          <a:xfrm>
            <a:off x="7666038" y="3960813"/>
            <a:ext cx="573087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e</a:t>
            </a:r>
            <a:endParaRPr lang="en-US" altLang="zh-CN" sz="2600" i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07" name="Text Box 135"/>
          <p:cNvSpPr txBox="1"/>
          <p:nvPr/>
        </p:nvSpPr>
        <p:spPr>
          <a:xfrm>
            <a:off x="7666038" y="4508500"/>
            <a:ext cx="573087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f</a:t>
            </a:r>
            <a:endParaRPr lang="en-US" altLang="zh-CN" sz="2600" i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08" name="Text Box 136"/>
          <p:cNvSpPr txBox="1"/>
          <p:nvPr/>
        </p:nvSpPr>
        <p:spPr>
          <a:xfrm>
            <a:off x="7666038" y="5057775"/>
            <a:ext cx="573087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g</a:t>
            </a:r>
            <a:endParaRPr lang="en-US" altLang="zh-CN" sz="2600" i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09" name="Text Box 137"/>
          <p:cNvSpPr txBox="1"/>
          <p:nvPr/>
        </p:nvSpPr>
        <p:spPr>
          <a:xfrm>
            <a:off x="7666038" y="5561013"/>
            <a:ext cx="573087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h</a:t>
            </a:r>
            <a:endParaRPr lang="en-US" altLang="zh-CN" sz="2600" i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10" name="Text Box 138"/>
          <p:cNvSpPr txBox="1"/>
          <p:nvPr/>
        </p:nvSpPr>
        <p:spPr>
          <a:xfrm>
            <a:off x="7666038" y="6092825"/>
            <a:ext cx="573087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endParaRPr lang="en-US" altLang="zh-CN" sz="2600" i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11" name="Text Box 139"/>
          <p:cNvSpPr txBox="1"/>
          <p:nvPr/>
        </p:nvSpPr>
        <p:spPr>
          <a:xfrm>
            <a:off x="8239125" y="1784350"/>
            <a:ext cx="792163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null</a:t>
            </a:r>
            <a:endParaRPr lang="en-US" altLang="zh-CN" sz="2600" dirty="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12" name="Text Box 140"/>
          <p:cNvSpPr txBox="1"/>
          <p:nvPr/>
        </p:nvSpPr>
        <p:spPr>
          <a:xfrm>
            <a:off x="8239125" y="2374900"/>
            <a:ext cx="792163" cy="493713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null</a:t>
            </a:r>
            <a:endParaRPr lang="en-US" altLang="zh-CN" sz="2600" dirty="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13" name="Text Box 141"/>
          <p:cNvSpPr txBox="1"/>
          <p:nvPr/>
        </p:nvSpPr>
        <p:spPr>
          <a:xfrm>
            <a:off x="8239125" y="2922588"/>
            <a:ext cx="792163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null</a:t>
            </a:r>
            <a:endParaRPr lang="en-US" altLang="zh-CN" sz="2600" dirty="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14" name="Text Box 142"/>
          <p:cNvSpPr txBox="1"/>
          <p:nvPr/>
        </p:nvSpPr>
        <p:spPr>
          <a:xfrm>
            <a:off x="8239125" y="3429000"/>
            <a:ext cx="792163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null</a:t>
            </a:r>
            <a:endParaRPr lang="en-US" altLang="zh-CN" sz="2600" dirty="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15" name="Text Box 143"/>
          <p:cNvSpPr txBox="1"/>
          <p:nvPr/>
        </p:nvSpPr>
        <p:spPr>
          <a:xfrm>
            <a:off x="8239125" y="3976688"/>
            <a:ext cx="792163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null</a:t>
            </a:r>
            <a:endParaRPr lang="en-US" altLang="zh-CN" sz="2600" dirty="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16" name="Text Box 144"/>
          <p:cNvSpPr txBox="1"/>
          <p:nvPr/>
        </p:nvSpPr>
        <p:spPr>
          <a:xfrm>
            <a:off x="8239125" y="4508500"/>
            <a:ext cx="792163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null</a:t>
            </a:r>
            <a:endParaRPr lang="en-US" altLang="zh-CN" sz="2600" dirty="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17" name="Text Box 145"/>
          <p:cNvSpPr txBox="1"/>
          <p:nvPr/>
        </p:nvSpPr>
        <p:spPr>
          <a:xfrm>
            <a:off x="8239125" y="5040313"/>
            <a:ext cx="792163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null</a:t>
            </a:r>
            <a:endParaRPr lang="en-US" altLang="zh-CN" sz="2600" dirty="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18" name="Text Box 146"/>
          <p:cNvSpPr txBox="1"/>
          <p:nvPr/>
        </p:nvSpPr>
        <p:spPr>
          <a:xfrm>
            <a:off x="8239125" y="5545138"/>
            <a:ext cx="792163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null</a:t>
            </a:r>
            <a:endParaRPr lang="en-US" altLang="zh-CN" sz="2600" dirty="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19" name="Text Box 150"/>
          <p:cNvSpPr txBox="1"/>
          <p:nvPr/>
        </p:nvSpPr>
        <p:spPr>
          <a:xfrm>
            <a:off x="8239125" y="6092825"/>
            <a:ext cx="793750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null</a:t>
            </a:r>
            <a:endParaRPr lang="en-US" altLang="zh-CN" sz="2600" dirty="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20" name="Text Box 151"/>
          <p:cNvSpPr txBox="1"/>
          <p:nvPr/>
        </p:nvSpPr>
        <p:spPr>
          <a:xfrm>
            <a:off x="9032875" y="1817688"/>
            <a:ext cx="1079500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endParaRPr lang="en-US" altLang="zh-CN" sz="2600" dirty="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21" name="Text Box 152"/>
          <p:cNvSpPr txBox="1"/>
          <p:nvPr/>
        </p:nvSpPr>
        <p:spPr>
          <a:xfrm>
            <a:off x="9032875" y="2349500"/>
            <a:ext cx="1079500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+</a:t>
            </a:r>
            <a:endParaRPr lang="en-US" altLang="zh-CN" sz="2600" dirty="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22" name="Text Box 153"/>
          <p:cNvSpPr txBox="1"/>
          <p:nvPr/>
        </p:nvSpPr>
        <p:spPr>
          <a:xfrm>
            <a:off x="9032875" y="2897188"/>
            <a:ext cx="1079500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+</a:t>
            </a:r>
            <a:endParaRPr lang="en-US" altLang="zh-CN" sz="2600" dirty="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23" name="Text Box 154"/>
          <p:cNvSpPr txBox="1"/>
          <p:nvPr/>
        </p:nvSpPr>
        <p:spPr>
          <a:xfrm>
            <a:off x="9032875" y="3429000"/>
            <a:ext cx="1079500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+</a:t>
            </a:r>
            <a:endParaRPr lang="en-US" altLang="zh-CN" sz="2600" dirty="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24" name="Text Box 155"/>
          <p:cNvSpPr txBox="1"/>
          <p:nvPr/>
        </p:nvSpPr>
        <p:spPr>
          <a:xfrm>
            <a:off x="9032875" y="3976688"/>
            <a:ext cx="1079500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+</a:t>
            </a:r>
            <a:endParaRPr lang="en-US" altLang="zh-CN" sz="2600" dirty="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25" name="Text Box 156"/>
          <p:cNvSpPr txBox="1"/>
          <p:nvPr/>
        </p:nvSpPr>
        <p:spPr>
          <a:xfrm>
            <a:off x="9032875" y="4508500"/>
            <a:ext cx="1079500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+</a:t>
            </a:r>
            <a:endParaRPr lang="en-US" altLang="zh-CN" sz="2600" dirty="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26" name="Text Box 157"/>
          <p:cNvSpPr txBox="1"/>
          <p:nvPr/>
        </p:nvSpPr>
        <p:spPr>
          <a:xfrm>
            <a:off x="9032875" y="5057775"/>
            <a:ext cx="1079500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+</a:t>
            </a:r>
            <a:endParaRPr lang="en-US" altLang="zh-CN" sz="2600" dirty="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27" name="Text Box 158"/>
          <p:cNvSpPr txBox="1"/>
          <p:nvPr/>
        </p:nvSpPr>
        <p:spPr>
          <a:xfrm>
            <a:off x="9032875" y="5561013"/>
            <a:ext cx="1079500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+</a:t>
            </a:r>
            <a:endParaRPr lang="en-US" altLang="zh-CN" sz="2600" dirty="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6028" name="Text Box 159"/>
          <p:cNvSpPr txBox="1"/>
          <p:nvPr/>
        </p:nvSpPr>
        <p:spPr>
          <a:xfrm>
            <a:off x="9032875" y="6092825"/>
            <a:ext cx="1079500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+</a:t>
            </a:r>
            <a:endParaRPr lang="en-US" altLang="zh-CN" sz="2600" dirty="0"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10" name="Group 165"/>
          <p:cNvGrpSpPr/>
          <p:nvPr/>
        </p:nvGrpSpPr>
        <p:grpSpPr>
          <a:xfrm>
            <a:off x="8240713" y="2349500"/>
            <a:ext cx="1871662" cy="496888"/>
            <a:chOff x="5191" y="1480"/>
            <a:chExt cx="1179" cy="313"/>
          </a:xfrm>
        </p:grpSpPr>
        <p:sp>
          <p:nvSpPr>
            <p:cNvPr id="126073" name="Text Box 160"/>
            <p:cNvSpPr txBox="1"/>
            <p:nvPr/>
          </p:nvSpPr>
          <p:spPr>
            <a:xfrm>
              <a:off x="5690" y="1480"/>
              <a:ext cx="680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4</a:t>
              </a:r>
              <a:endPara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26074" name="Text Box 163"/>
            <p:cNvSpPr txBox="1"/>
            <p:nvPr/>
          </p:nvSpPr>
          <p:spPr>
            <a:xfrm>
              <a:off x="5191" y="1483"/>
              <a:ext cx="499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endPara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11" name="Group 166"/>
          <p:cNvGrpSpPr/>
          <p:nvPr/>
        </p:nvGrpSpPr>
        <p:grpSpPr>
          <a:xfrm>
            <a:off x="8239125" y="5589588"/>
            <a:ext cx="1873250" cy="492125"/>
            <a:chOff x="5190" y="3503"/>
            <a:chExt cx="1180" cy="310"/>
          </a:xfrm>
        </p:grpSpPr>
        <p:sp>
          <p:nvSpPr>
            <p:cNvPr id="126071" name="Text Box 161"/>
            <p:cNvSpPr txBox="1"/>
            <p:nvPr/>
          </p:nvSpPr>
          <p:spPr>
            <a:xfrm>
              <a:off x="5690" y="3503"/>
              <a:ext cx="680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8</a:t>
              </a:r>
              <a:endPara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26072" name="Text Box 164"/>
            <p:cNvSpPr txBox="1"/>
            <p:nvPr/>
          </p:nvSpPr>
          <p:spPr>
            <a:xfrm>
              <a:off x="5190" y="3503"/>
              <a:ext cx="499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  <a:endPara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805031" name="Text Box 167"/>
          <p:cNvSpPr txBox="1"/>
          <p:nvPr/>
        </p:nvSpPr>
        <p:spPr>
          <a:xfrm>
            <a:off x="9031288" y="1817688"/>
            <a:ext cx="1079500" cy="492125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endParaRPr lang="en-US" altLang="zh-CN" sz="2600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805032" name="Text Box 168"/>
          <p:cNvSpPr txBox="1"/>
          <p:nvPr/>
        </p:nvSpPr>
        <p:spPr>
          <a:xfrm>
            <a:off x="9031288" y="2349500"/>
            <a:ext cx="1079500" cy="492125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4</a:t>
            </a:r>
            <a:endParaRPr lang="en-US" altLang="zh-CN" sz="2600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12" name="Group 172"/>
          <p:cNvGrpSpPr/>
          <p:nvPr/>
        </p:nvGrpSpPr>
        <p:grpSpPr>
          <a:xfrm>
            <a:off x="8237538" y="2897188"/>
            <a:ext cx="1874837" cy="492125"/>
            <a:chOff x="5189" y="3503"/>
            <a:chExt cx="1181" cy="310"/>
          </a:xfrm>
        </p:grpSpPr>
        <p:sp>
          <p:nvSpPr>
            <p:cNvPr id="126069" name="Text Box 173"/>
            <p:cNvSpPr txBox="1"/>
            <p:nvPr/>
          </p:nvSpPr>
          <p:spPr>
            <a:xfrm>
              <a:off x="5690" y="3503"/>
              <a:ext cx="680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8</a:t>
              </a:r>
              <a:endPara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26070" name="Text Box 174"/>
            <p:cNvSpPr txBox="1"/>
            <p:nvPr/>
          </p:nvSpPr>
          <p:spPr>
            <a:xfrm>
              <a:off x="5189" y="3503"/>
              <a:ext cx="499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  <a:endPara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805039" name="Text Box 175"/>
          <p:cNvSpPr txBox="1"/>
          <p:nvPr/>
        </p:nvSpPr>
        <p:spPr>
          <a:xfrm>
            <a:off x="9031288" y="2897188"/>
            <a:ext cx="1079500" cy="492125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8</a:t>
            </a:r>
            <a:endParaRPr lang="en-US" altLang="zh-CN" sz="2600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13" name="Group 176"/>
          <p:cNvGrpSpPr/>
          <p:nvPr/>
        </p:nvGrpSpPr>
        <p:grpSpPr>
          <a:xfrm>
            <a:off x="8239125" y="3429000"/>
            <a:ext cx="1873250" cy="492125"/>
            <a:chOff x="5190" y="3503"/>
            <a:chExt cx="1180" cy="310"/>
          </a:xfrm>
        </p:grpSpPr>
        <p:sp>
          <p:nvSpPr>
            <p:cNvPr id="126067" name="Text Box 177"/>
            <p:cNvSpPr txBox="1"/>
            <p:nvPr/>
          </p:nvSpPr>
          <p:spPr>
            <a:xfrm>
              <a:off x="5690" y="3503"/>
              <a:ext cx="680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7</a:t>
              </a:r>
              <a:endPara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26068" name="Text Box 178"/>
            <p:cNvSpPr txBox="1"/>
            <p:nvPr/>
          </p:nvSpPr>
          <p:spPr>
            <a:xfrm>
              <a:off x="5190" y="3503"/>
              <a:ext cx="499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c</a:t>
              </a:r>
              <a:endPara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14" name="Group 179"/>
          <p:cNvGrpSpPr/>
          <p:nvPr/>
        </p:nvGrpSpPr>
        <p:grpSpPr>
          <a:xfrm>
            <a:off x="8239125" y="4508500"/>
            <a:ext cx="1873250" cy="492125"/>
            <a:chOff x="5190" y="3503"/>
            <a:chExt cx="1180" cy="310"/>
          </a:xfrm>
        </p:grpSpPr>
        <p:sp>
          <p:nvSpPr>
            <p:cNvPr id="126065" name="Text Box 180"/>
            <p:cNvSpPr txBox="1"/>
            <p:nvPr/>
          </p:nvSpPr>
          <p:spPr>
            <a:xfrm>
              <a:off x="5690" y="3503"/>
              <a:ext cx="680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4</a:t>
              </a:r>
              <a:endPara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26066" name="Text Box 181"/>
            <p:cNvSpPr txBox="1"/>
            <p:nvPr/>
          </p:nvSpPr>
          <p:spPr>
            <a:xfrm>
              <a:off x="5190" y="3503"/>
              <a:ext cx="499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c</a:t>
              </a:r>
              <a:endPara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15" name="Group 182"/>
          <p:cNvGrpSpPr/>
          <p:nvPr/>
        </p:nvGrpSpPr>
        <p:grpSpPr>
          <a:xfrm>
            <a:off x="8237538" y="6092825"/>
            <a:ext cx="1874837" cy="492125"/>
            <a:chOff x="5189" y="3503"/>
            <a:chExt cx="1181" cy="310"/>
          </a:xfrm>
        </p:grpSpPr>
        <p:sp>
          <p:nvSpPr>
            <p:cNvPr id="126063" name="Text Box 183"/>
            <p:cNvSpPr txBox="1"/>
            <p:nvPr/>
          </p:nvSpPr>
          <p:spPr>
            <a:xfrm>
              <a:off x="5690" y="3503"/>
              <a:ext cx="680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endPara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26064" name="Text Box 184"/>
            <p:cNvSpPr txBox="1"/>
            <p:nvPr/>
          </p:nvSpPr>
          <p:spPr>
            <a:xfrm>
              <a:off x="5189" y="3503"/>
              <a:ext cx="499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c</a:t>
              </a:r>
              <a:endPara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805049" name="Text Box 185"/>
          <p:cNvSpPr txBox="1"/>
          <p:nvPr/>
        </p:nvSpPr>
        <p:spPr>
          <a:xfrm>
            <a:off x="9032875" y="6092825"/>
            <a:ext cx="1079500" cy="492125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endParaRPr lang="en-US" altLang="zh-CN" sz="2600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16" name="Group 186"/>
          <p:cNvGrpSpPr/>
          <p:nvPr/>
        </p:nvGrpSpPr>
        <p:grpSpPr>
          <a:xfrm>
            <a:off x="8239125" y="5589588"/>
            <a:ext cx="1873250" cy="492125"/>
            <a:chOff x="5190" y="3503"/>
            <a:chExt cx="1180" cy="310"/>
          </a:xfrm>
        </p:grpSpPr>
        <p:sp>
          <p:nvSpPr>
            <p:cNvPr id="126061" name="Text Box 187"/>
            <p:cNvSpPr txBox="1"/>
            <p:nvPr/>
          </p:nvSpPr>
          <p:spPr>
            <a:xfrm>
              <a:off x="5690" y="3503"/>
              <a:ext cx="680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7</a:t>
              </a:r>
              <a:endPara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26062" name="Text Box 188"/>
            <p:cNvSpPr txBox="1"/>
            <p:nvPr/>
          </p:nvSpPr>
          <p:spPr>
            <a:xfrm>
              <a:off x="5190" y="3503"/>
              <a:ext cx="499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endPara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17" name="Group 189"/>
          <p:cNvGrpSpPr/>
          <p:nvPr/>
        </p:nvGrpSpPr>
        <p:grpSpPr>
          <a:xfrm>
            <a:off x="8239125" y="5057775"/>
            <a:ext cx="1873250" cy="492125"/>
            <a:chOff x="5190" y="3503"/>
            <a:chExt cx="1180" cy="310"/>
          </a:xfrm>
        </p:grpSpPr>
        <p:sp>
          <p:nvSpPr>
            <p:cNvPr id="126059" name="Text Box 190"/>
            <p:cNvSpPr txBox="1"/>
            <p:nvPr/>
          </p:nvSpPr>
          <p:spPr>
            <a:xfrm>
              <a:off x="5690" y="3503"/>
              <a:ext cx="680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6</a:t>
              </a:r>
              <a:endPara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26060" name="Text Box 191"/>
            <p:cNvSpPr txBox="1"/>
            <p:nvPr/>
          </p:nvSpPr>
          <p:spPr>
            <a:xfrm>
              <a:off x="5190" y="3503"/>
              <a:ext cx="499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endPara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805056" name="Text Box 192"/>
          <p:cNvSpPr txBox="1"/>
          <p:nvPr/>
        </p:nvSpPr>
        <p:spPr>
          <a:xfrm>
            <a:off x="9032875" y="4508500"/>
            <a:ext cx="1079500" cy="492125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4</a:t>
            </a:r>
            <a:endParaRPr lang="en-US" altLang="zh-CN" sz="2600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18" name="Group 193"/>
          <p:cNvGrpSpPr/>
          <p:nvPr/>
        </p:nvGrpSpPr>
        <p:grpSpPr>
          <a:xfrm>
            <a:off x="8239125" y="5057775"/>
            <a:ext cx="1873250" cy="492125"/>
            <a:chOff x="5190" y="3503"/>
            <a:chExt cx="1180" cy="310"/>
          </a:xfrm>
        </p:grpSpPr>
        <p:sp>
          <p:nvSpPr>
            <p:cNvPr id="126057" name="Text Box 194"/>
            <p:cNvSpPr txBox="1"/>
            <p:nvPr/>
          </p:nvSpPr>
          <p:spPr>
            <a:xfrm>
              <a:off x="5690" y="3503"/>
              <a:ext cx="680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endPara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26058" name="Text Box 195"/>
            <p:cNvSpPr txBox="1"/>
            <p:nvPr/>
          </p:nvSpPr>
          <p:spPr>
            <a:xfrm>
              <a:off x="5190" y="3503"/>
              <a:ext cx="499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f</a:t>
              </a:r>
              <a:endPara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19" name="Group 196"/>
          <p:cNvGrpSpPr/>
          <p:nvPr/>
        </p:nvGrpSpPr>
        <p:grpSpPr>
          <a:xfrm>
            <a:off x="8239125" y="3976688"/>
            <a:ext cx="1873250" cy="492125"/>
            <a:chOff x="5190" y="3503"/>
            <a:chExt cx="1180" cy="310"/>
          </a:xfrm>
        </p:grpSpPr>
        <p:sp>
          <p:nvSpPr>
            <p:cNvPr id="126055" name="Text Box 197"/>
            <p:cNvSpPr txBox="1"/>
            <p:nvPr/>
          </p:nvSpPr>
          <p:spPr>
            <a:xfrm>
              <a:off x="5690" y="3503"/>
              <a:ext cx="680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10</a:t>
              </a:r>
              <a:endPara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26056" name="Text Box 198"/>
            <p:cNvSpPr txBox="1"/>
            <p:nvPr/>
          </p:nvSpPr>
          <p:spPr>
            <a:xfrm>
              <a:off x="5190" y="3503"/>
              <a:ext cx="499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f</a:t>
              </a:r>
              <a:endPara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20" name="Group 200"/>
          <p:cNvGrpSpPr/>
          <p:nvPr/>
        </p:nvGrpSpPr>
        <p:grpSpPr>
          <a:xfrm>
            <a:off x="8239125" y="5589588"/>
            <a:ext cx="1873250" cy="492125"/>
            <a:chOff x="5190" y="3503"/>
            <a:chExt cx="1180" cy="310"/>
          </a:xfrm>
        </p:grpSpPr>
        <p:sp>
          <p:nvSpPr>
            <p:cNvPr id="126053" name="Text Box 201"/>
            <p:cNvSpPr txBox="1"/>
            <p:nvPr/>
          </p:nvSpPr>
          <p:spPr>
            <a:xfrm>
              <a:off x="5690" y="3503"/>
              <a:ext cx="680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  <a:endPara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26054" name="Text Box 202"/>
            <p:cNvSpPr txBox="1"/>
            <p:nvPr/>
          </p:nvSpPr>
          <p:spPr>
            <a:xfrm>
              <a:off x="5190" y="3503"/>
              <a:ext cx="499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g</a:t>
              </a:r>
              <a:endPara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805067" name="Text Box 203"/>
          <p:cNvSpPr txBox="1"/>
          <p:nvPr/>
        </p:nvSpPr>
        <p:spPr>
          <a:xfrm>
            <a:off x="9032875" y="5589588"/>
            <a:ext cx="1079500" cy="492125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endParaRPr lang="en-US" altLang="zh-CN" sz="2600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805068" name="Text Box 204"/>
          <p:cNvSpPr txBox="1"/>
          <p:nvPr/>
        </p:nvSpPr>
        <p:spPr>
          <a:xfrm>
            <a:off x="9032875" y="5057775"/>
            <a:ext cx="1079500" cy="492125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endParaRPr lang="en-US" altLang="zh-CN" sz="2600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805069" name="Text Box 205"/>
          <p:cNvSpPr txBox="1"/>
          <p:nvPr/>
        </p:nvSpPr>
        <p:spPr>
          <a:xfrm>
            <a:off x="9032875" y="3429000"/>
            <a:ext cx="1079500" cy="492125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7</a:t>
            </a:r>
            <a:endParaRPr lang="en-US" altLang="zh-CN" sz="2600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21" name="Group 206"/>
          <p:cNvGrpSpPr/>
          <p:nvPr/>
        </p:nvGrpSpPr>
        <p:grpSpPr>
          <a:xfrm>
            <a:off x="8239125" y="3976688"/>
            <a:ext cx="1873250" cy="492125"/>
            <a:chOff x="5190" y="3503"/>
            <a:chExt cx="1180" cy="310"/>
          </a:xfrm>
        </p:grpSpPr>
        <p:sp>
          <p:nvSpPr>
            <p:cNvPr id="126051" name="Text Box 207"/>
            <p:cNvSpPr txBox="1"/>
            <p:nvPr/>
          </p:nvSpPr>
          <p:spPr>
            <a:xfrm>
              <a:off x="5690" y="3503"/>
              <a:ext cx="680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9</a:t>
              </a:r>
              <a:endPara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26052" name="Text Box 208"/>
            <p:cNvSpPr txBox="1"/>
            <p:nvPr/>
          </p:nvSpPr>
          <p:spPr>
            <a:xfrm>
              <a:off x="5190" y="3503"/>
              <a:ext cx="499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d</a:t>
              </a:r>
              <a:endPara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805073" name="Text Box 209"/>
          <p:cNvSpPr txBox="1"/>
          <p:nvPr/>
        </p:nvSpPr>
        <p:spPr>
          <a:xfrm>
            <a:off x="9032875" y="4005263"/>
            <a:ext cx="1079500" cy="492125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9</a:t>
            </a:r>
            <a:endParaRPr lang="en-US" altLang="zh-CN" sz="2600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805074" name="Rectangle 210"/>
          <p:cNvSpPr>
            <a:spLocks noChangeArrowheads="1"/>
          </p:cNvSpPr>
          <p:nvPr/>
        </p:nvSpPr>
        <p:spPr bwMode="auto">
          <a:xfrm>
            <a:off x="7088188" y="131763"/>
            <a:ext cx="3116263" cy="6334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实例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805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0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0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0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0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0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905" grpId="0" animBg="1"/>
      <p:bldP spid="805031" grpId="0" animBg="1"/>
      <p:bldP spid="805032" grpId="0" animBg="1"/>
      <p:bldP spid="805039" grpId="0" animBg="1"/>
      <p:bldP spid="805049" grpId="0" animBg="1" build="allAtOnce"/>
      <p:bldP spid="805056" grpId="0" animBg="1"/>
      <p:bldP spid="805067" grpId="0" animBg="1"/>
      <p:bldP spid="805068" grpId="0" animBg="1" build="allAtOnce"/>
      <p:bldP spid="805069" grpId="0" animBg="1" build="allAtOnce"/>
      <p:bldP spid="805073" grpId="0" animBg="1" build="allAtOnce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96" name="Text Box 8"/>
          <p:cNvSpPr txBox="1">
            <a:spLocks noChangeArrowheads="1"/>
          </p:cNvSpPr>
          <p:nvPr/>
        </p:nvSpPr>
        <p:spPr bwMode="auto">
          <a:xfrm>
            <a:off x="309563" y="1052513"/>
            <a:ext cx="3492500" cy="58578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dirty="0">
                <a:solidFill>
                  <a:srgbClr val="FF3300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算法复杂性</a:t>
            </a:r>
            <a:endParaRPr kumimoji="0" lang="zh-CN" altLang="en-US" sz="3200" b="1" kern="1200" cap="none" spc="0" normalizeH="0" baseline="0" noProof="0" dirty="0">
              <a:solidFill>
                <a:srgbClr val="FF3300"/>
              </a:solidFill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05897" name="Text Box 9"/>
          <p:cNvSpPr txBox="1">
            <a:spLocks noChangeArrowheads="1"/>
          </p:cNvSpPr>
          <p:nvPr/>
        </p:nvSpPr>
        <p:spPr bwMode="auto">
          <a:xfrm>
            <a:off x="1122363" y="1666875"/>
            <a:ext cx="8710613" cy="784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b="1" kern="1200" cap="none" spc="0" normalizeH="0" baseline="0" noProof="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假设用最小堆实现</a:t>
            </a:r>
            <a:r>
              <a:rPr kumimoji="0" lang="en-US" altLang="zh-CN" b="1" i="1" kern="1200" cap="none" spc="0" normalizeH="0" baseline="0" noProof="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Q</a:t>
            </a:r>
            <a:endParaRPr kumimoji="0" lang="en-US" altLang="zh-CN" b="1" i="1" kern="1200" cap="none" spc="0" normalizeH="0" baseline="0" noProof="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b="1" kern="1200" cap="none" spc="0" normalizeH="0" baseline="0" noProof="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总的时间开销为</a:t>
            </a:r>
            <a:r>
              <a:rPr kumimoji="0" lang="en-US" altLang="zh-CN" b="1" kern="1200" cap="none" spc="0" normalizeH="0" baseline="0" noProof="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O(</a:t>
            </a:r>
            <a:r>
              <a:rPr kumimoji="0" lang="en-US" altLang="zh-CN" b="1" kern="1200" cap="none" spc="0" normalizeH="0" baseline="0" noProof="0" dirty="0" err="1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VlogV+ElogV</a:t>
            </a:r>
            <a:r>
              <a:rPr kumimoji="0" lang="en-US" altLang="zh-CN" b="1" kern="1200" cap="none" spc="0" normalizeH="0" baseline="0" noProof="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)=O(</a:t>
            </a:r>
            <a:r>
              <a:rPr kumimoji="0" lang="en-US" altLang="zh-CN" b="1" kern="1200" cap="none" spc="0" normalizeH="0" baseline="0" noProof="0" dirty="0" err="1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ElogV</a:t>
            </a:r>
            <a:r>
              <a:rPr kumimoji="0" lang="en-US" altLang="zh-CN" b="1" kern="1200" cap="none" spc="0" normalizeH="0" baseline="0" noProof="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</a:t>
            </a:r>
            <a:endParaRPr kumimoji="0" lang="en-US" altLang="zh-CN" b="1" kern="1200" cap="none" spc="0" normalizeH="0" baseline="0" noProof="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6" name="Rectangle 4"/>
          <p:cNvSpPr>
            <a:spLocks noChangeArrowheads="1"/>
          </p:cNvSpPr>
          <p:nvPr/>
        </p:nvSpPr>
        <p:spPr bwMode="auto">
          <a:xfrm>
            <a:off x="144463" y="1268413"/>
            <a:ext cx="10039350" cy="10890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定理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1.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设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是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中与顶点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关联的权值最小的边，则必有一棵最小生成树包含边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.</a:t>
            </a:r>
            <a:endParaRPr kumimoji="0" lang="en-US" altLang="zh-CN" sz="36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81317" name="Rectangle 5"/>
          <p:cNvSpPr>
            <a:spLocks noChangeArrowheads="1"/>
          </p:cNvSpPr>
          <p:nvPr/>
        </p:nvSpPr>
        <p:spPr bwMode="auto">
          <a:xfrm>
            <a:off x="6276975" y="188913"/>
            <a:ext cx="3927475" cy="5762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贪心选择性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128004" name="Group 65"/>
          <p:cNvGrpSpPr/>
          <p:nvPr/>
        </p:nvGrpSpPr>
        <p:grpSpPr>
          <a:xfrm>
            <a:off x="428625" y="2714625"/>
            <a:ext cx="3214688" cy="3878263"/>
            <a:chOff x="197" y="734"/>
            <a:chExt cx="2025" cy="2385"/>
          </a:xfrm>
        </p:grpSpPr>
        <p:sp>
          <p:nvSpPr>
            <p:cNvPr id="48138" name="Oval 67"/>
            <p:cNvSpPr>
              <a:spLocks noChangeArrowheads="1"/>
            </p:cNvSpPr>
            <p:nvPr/>
          </p:nvSpPr>
          <p:spPr bwMode="auto">
            <a:xfrm>
              <a:off x="2023" y="806"/>
              <a:ext cx="199" cy="251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39" name="Line 68"/>
            <p:cNvSpPr>
              <a:spLocks noChangeShapeType="1"/>
            </p:cNvSpPr>
            <p:nvPr/>
          </p:nvSpPr>
          <p:spPr bwMode="auto">
            <a:xfrm>
              <a:off x="467" y="935"/>
              <a:ext cx="320" cy="501"/>
            </a:xfrm>
            <a:prstGeom prst="line">
              <a:avLst/>
            </a:prstGeom>
            <a:noFill/>
            <a:ln w="381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1" name="Line 70"/>
            <p:cNvSpPr>
              <a:spLocks noChangeShapeType="1"/>
            </p:cNvSpPr>
            <p:nvPr/>
          </p:nvSpPr>
          <p:spPr bwMode="auto">
            <a:xfrm flipV="1">
              <a:off x="906" y="1286"/>
              <a:ext cx="520" cy="200"/>
            </a:xfrm>
            <a:prstGeom prst="line">
              <a:avLst/>
            </a:prstGeom>
            <a:noFill/>
            <a:ln w="381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2" name="Line 71"/>
            <p:cNvSpPr>
              <a:spLocks noChangeShapeType="1"/>
            </p:cNvSpPr>
            <p:nvPr/>
          </p:nvSpPr>
          <p:spPr bwMode="auto">
            <a:xfrm flipV="1">
              <a:off x="1584" y="967"/>
              <a:ext cx="453" cy="218"/>
            </a:xfrm>
            <a:prstGeom prst="line">
              <a:avLst/>
            </a:prstGeom>
            <a:noFill/>
            <a:ln w="381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3" name="Line 73"/>
            <p:cNvSpPr>
              <a:spLocks noChangeShapeType="1"/>
            </p:cNvSpPr>
            <p:nvPr/>
          </p:nvSpPr>
          <p:spPr bwMode="auto">
            <a:xfrm flipH="1">
              <a:off x="1574" y="1766"/>
              <a:ext cx="279" cy="551"/>
            </a:xfrm>
            <a:prstGeom prst="line">
              <a:avLst/>
            </a:prstGeom>
            <a:noFill/>
            <a:ln w="381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4" name="Line 74"/>
            <p:cNvSpPr>
              <a:spLocks noChangeShapeType="1"/>
            </p:cNvSpPr>
            <p:nvPr/>
          </p:nvSpPr>
          <p:spPr bwMode="auto">
            <a:xfrm flipH="1">
              <a:off x="935" y="2468"/>
              <a:ext cx="559" cy="350"/>
            </a:xfrm>
            <a:prstGeom prst="line">
              <a:avLst/>
            </a:prstGeom>
            <a:noFill/>
            <a:ln w="381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5" name="Line 75"/>
            <p:cNvSpPr>
              <a:spLocks noChangeShapeType="1"/>
            </p:cNvSpPr>
            <p:nvPr/>
          </p:nvSpPr>
          <p:spPr bwMode="auto">
            <a:xfrm>
              <a:off x="1613" y="2468"/>
              <a:ext cx="360" cy="451"/>
            </a:xfrm>
            <a:prstGeom prst="line">
              <a:avLst/>
            </a:prstGeom>
            <a:noFill/>
            <a:ln w="381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31" name="Oval 76"/>
            <p:cNvSpPr>
              <a:spLocks noChangeArrowheads="1"/>
            </p:cNvSpPr>
            <p:nvPr/>
          </p:nvSpPr>
          <p:spPr bwMode="auto">
            <a:xfrm>
              <a:off x="1813" y="1515"/>
              <a:ext cx="199" cy="251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32" name="Oval 77"/>
            <p:cNvSpPr>
              <a:spLocks noChangeArrowheads="1"/>
            </p:cNvSpPr>
            <p:nvPr/>
          </p:nvSpPr>
          <p:spPr bwMode="auto">
            <a:xfrm>
              <a:off x="1424" y="1136"/>
              <a:ext cx="199" cy="251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8" name="Oval 78"/>
            <p:cNvSpPr>
              <a:spLocks noChangeArrowheads="1"/>
            </p:cNvSpPr>
            <p:nvPr/>
          </p:nvSpPr>
          <p:spPr bwMode="auto">
            <a:xfrm>
              <a:off x="307" y="734"/>
              <a:ext cx="200" cy="251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9" name="Oval 79"/>
            <p:cNvSpPr>
              <a:spLocks noChangeArrowheads="1"/>
            </p:cNvSpPr>
            <p:nvPr/>
          </p:nvSpPr>
          <p:spPr bwMode="auto">
            <a:xfrm>
              <a:off x="706" y="1387"/>
              <a:ext cx="288" cy="251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v’</a:t>
              </a:r>
              <a:endPara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35" name="Oval 80"/>
            <p:cNvSpPr>
              <a:spLocks noChangeArrowheads="1"/>
            </p:cNvSpPr>
            <p:nvPr/>
          </p:nvSpPr>
          <p:spPr bwMode="auto">
            <a:xfrm>
              <a:off x="197" y="1994"/>
              <a:ext cx="200" cy="251"/>
            </a:xfrm>
            <a:prstGeom prst="ellipse">
              <a:avLst/>
            </a:prstGeom>
            <a:solidFill>
              <a:srgbClr val="FF9900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0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u</a:t>
              </a:r>
              <a:endParaRPr kumimoji="0" lang="en-US" altLang="zh-CN" sz="30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8022" name="Oval 81"/>
            <p:cNvSpPr/>
            <p:nvPr/>
          </p:nvSpPr>
          <p:spPr>
            <a:xfrm>
              <a:off x="776" y="2718"/>
              <a:ext cx="200" cy="251"/>
            </a:xfrm>
            <a:prstGeom prst="ellipse">
              <a:avLst/>
            </a:prstGeom>
            <a:solidFill>
              <a:srgbClr val="FF9900"/>
            </a:solidFill>
            <a:ln w="12700" cap="sq" cmpd="sng">
              <a:solidFill>
                <a:srgbClr val="0033CC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3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endParaRPr lang="en-US" altLang="zh-CN" sz="30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52" name="Oval 82"/>
            <p:cNvSpPr>
              <a:spLocks noChangeArrowheads="1"/>
            </p:cNvSpPr>
            <p:nvPr/>
          </p:nvSpPr>
          <p:spPr bwMode="auto">
            <a:xfrm>
              <a:off x="1454" y="2267"/>
              <a:ext cx="200" cy="251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53" name="Oval 83"/>
            <p:cNvSpPr>
              <a:spLocks noChangeArrowheads="1"/>
            </p:cNvSpPr>
            <p:nvPr/>
          </p:nvSpPr>
          <p:spPr bwMode="auto">
            <a:xfrm>
              <a:off x="1932" y="2868"/>
              <a:ext cx="200" cy="251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0" name="Text Box 85"/>
            <p:cNvSpPr txBox="1">
              <a:spLocks noChangeArrowheads="1"/>
            </p:cNvSpPr>
            <p:nvPr/>
          </p:nvSpPr>
          <p:spPr bwMode="auto">
            <a:xfrm>
              <a:off x="1214" y="2714"/>
              <a:ext cx="294" cy="397"/>
            </a:xfrm>
            <a:prstGeom prst="rect">
              <a:avLst/>
            </a:prstGeom>
            <a:noFill/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</a:t>
              </a:r>
              <a:endParaRPr kumimoji="0" lang="en-US" altLang="zh-CN" sz="36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000500" y="2357438"/>
            <a:ext cx="6111875" cy="4584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6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证明：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设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是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的一棵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MST</a:t>
            </a:r>
            <a:endParaRPr kumimoji="0" lang="en-US" altLang="zh-CN" sz="32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            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若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∈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, 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结论成立；</a:t>
            </a:r>
            <a:endParaRPr kumimoji="0" lang="en-US" altLang="zh-CN" sz="32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    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否则，</a:t>
            </a:r>
            <a:r>
              <a:rPr kumimoji="0" lang="zh-CN" altLang="en-US" sz="32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如左图所示</a:t>
            </a:r>
            <a:endParaRPr kumimoji="0" lang="en-US" altLang="zh-CN" sz="3200" b="1" kern="1200" cap="none" spc="0" normalizeH="0" baseline="0" noProof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     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在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中添加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边，产生环，环中顶点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的度为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2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，即存在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’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∈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T.</a:t>
            </a:r>
            <a:endParaRPr kumimoji="0" lang="en-US" altLang="zh-CN" sz="32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     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删除环中边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,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得到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T’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。</a:t>
            </a:r>
            <a:endParaRPr kumimoji="0" lang="en-US" altLang="zh-CN" sz="32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   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w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T’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)=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w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)-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w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xy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)+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w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 ≤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w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       </a:t>
            </a:r>
            <a:endParaRPr kumimoji="0" lang="en-US" altLang="zh-CN" sz="32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en-US" altLang="zh-CN" sz="3200" b="1" kern="1200" cap="none" spc="0" normalizeH="0" baseline="0" noProof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8" name="Line 68"/>
          <p:cNvSpPr>
            <a:spLocks noChangeShapeType="1"/>
          </p:cNvSpPr>
          <p:nvPr/>
        </p:nvSpPr>
        <p:spPr bwMode="auto">
          <a:xfrm>
            <a:off x="714375" y="5143500"/>
            <a:ext cx="642938" cy="857250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1" name="Line 68"/>
          <p:cNvSpPr>
            <a:spLocks noChangeShapeType="1"/>
          </p:cNvSpPr>
          <p:nvPr/>
        </p:nvSpPr>
        <p:spPr bwMode="auto">
          <a:xfrm>
            <a:off x="2643188" y="3714750"/>
            <a:ext cx="357188" cy="357188"/>
          </a:xfrm>
          <a:prstGeom prst="line">
            <a:avLst/>
          </a:prstGeom>
          <a:noFill/>
          <a:ln w="38100" cap="sq">
            <a:solidFill>
              <a:srgbClr val="0033CC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2" name="Text Box 85"/>
          <p:cNvSpPr txBox="1">
            <a:spLocks noChangeArrowheads="1"/>
          </p:cNvSpPr>
          <p:nvPr/>
        </p:nvSpPr>
        <p:spPr bwMode="auto">
          <a:xfrm>
            <a:off x="2071688" y="5929313"/>
            <a:ext cx="633413" cy="646113"/>
          </a:xfrm>
          <a:prstGeom prst="rect">
            <a:avLst/>
          </a:prstGeom>
          <a:solidFill>
            <a:schemeClr val="accent1"/>
          </a:solidFill>
          <a:ln w="12700" cap="sq">
            <a:solidFill>
              <a:srgbClr val="0033CC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6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T’</a:t>
            </a:r>
            <a:endParaRPr kumimoji="0" lang="en-US" altLang="zh-CN" sz="3600" b="1" i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7" name="Line 69"/>
          <p:cNvSpPr>
            <a:spLocks noChangeShapeType="1"/>
          </p:cNvSpPr>
          <p:nvPr/>
        </p:nvSpPr>
        <p:spPr bwMode="auto">
          <a:xfrm flipH="1">
            <a:off x="677863" y="4149725"/>
            <a:ext cx="571500" cy="649288"/>
          </a:xfrm>
          <a:prstGeom prst="line">
            <a:avLst/>
          </a:prstGeom>
          <a:noFill/>
          <a:ln w="38100" cap="sq">
            <a:solidFill>
              <a:srgbClr val="0033CC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6600825" y="188913"/>
            <a:ext cx="3603625" cy="5762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优化子结构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29027" name="Rectangle 2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9028" name="Rectangle 4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9029" name="Rectangle 6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9030" name="Rectangle 8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438" y="2997200"/>
            <a:ext cx="7558088" cy="25542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收缩图</a:t>
            </a:r>
            <a:r>
              <a:rPr kumimoji="0" lang="en-US" altLang="zh-CN" sz="3200" b="1" i="1" kern="1200" cap="none" spc="0" normalizeH="0" baseline="0" noProof="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zh-CN" altLang="en-US" sz="3200" b="1" kern="1200" cap="none" spc="0" normalizeH="0" baseline="0" noProof="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的边</a:t>
            </a:r>
            <a:r>
              <a:rPr kumimoji="0" lang="en-US" altLang="zh-CN" sz="3200" b="1" i="1" kern="1200" cap="none" spc="0" normalizeH="0" baseline="0" noProof="0" dirty="0" err="1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en-US" altLang="zh-CN" sz="3200" b="1" kern="1200" cap="none" spc="0" normalizeH="0" baseline="0" noProof="0" dirty="0" err="1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—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en-US" altLang="zh-CN" sz="3200" b="1" kern="1200" cap="none" spc="0" normalizeH="0" baseline="0" noProof="0" dirty="0" err="1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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uv</a:t>
            </a:r>
            <a:endParaRPr kumimoji="0" lang="en-US" altLang="zh-CN" sz="3200" b="1" i="1" kern="1200" cap="none" spc="0" normalizeH="0" baseline="0" noProof="0" dirty="0">
              <a:solidFill>
                <a:srgbClr val="FF0000"/>
              </a:solidFill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用新顶点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C</a:t>
            </a:r>
            <a:r>
              <a:rPr kumimoji="0" lang="en-US" altLang="zh-CN" sz="32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uv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代替边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uv</a:t>
            </a:r>
            <a:endParaRPr kumimoji="0" lang="en-US" altLang="zh-CN" sz="32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将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G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中原来与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u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或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v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关联的边与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C</a:t>
            </a:r>
            <a:r>
              <a:rPr kumimoji="0" lang="en-US" altLang="zh-CN" sz="32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uv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关联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删除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C</a:t>
            </a:r>
            <a:r>
              <a:rPr kumimoji="0" lang="en-US" altLang="zh-CN" sz="32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uv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到其自身的边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dirty="0"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上述操作的逆操作称为</a:t>
            </a:r>
            <a:r>
              <a:rPr kumimoji="0" lang="zh-CN" altLang="en-US" sz="3200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扩张</a:t>
            </a:r>
            <a:endParaRPr kumimoji="0" lang="zh-CN" altLang="en-US" sz="3200" b="1" kern="1200" cap="none" spc="0" normalizeH="0" baseline="0" noProof="0" dirty="0">
              <a:solidFill>
                <a:srgbClr val="FF0000"/>
              </a:solidFill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29032" name="Rectangle 7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00358" name="Object 6"/>
          <p:cNvGraphicFramePr>
            <a:graphicFrameLocks noChangeAspect="1"/>
          </p:cNvGraphicFramePr>
          <p:nvPr/>
        </p:nvGraphicFramePr>
        <p:xfrm>
          <a:off x="319088" y="1052513"/>
          <a:ext cx="2232025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5" name="" r:id="rId1" imgW="2603500" imgH="1540510" progId="SmartDraw.2">
                  <p:embed/>
                </p:oleObj>
              </mc:Choice>
              <mc:Fallback>
                <p:oleObj name="" r:id="rId1" imgW="2603500" imgH="1540510" progId="SmartDraw.2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9088" y="1052513"/>
                        <a:ext cx="2232025" cy="180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4" name="Rectangle 9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00360" name="Object 8"/>
          <p:cNvGraphicFramePr>
            <a:graphicFrameLocks noChangeAspect="1"/>
          </p:cNvGraphicFramePr>
          <p:nvPr/>
        </p:nvGraphicFramePr>
        <p:xfrm>
          <a:off x="2840038" y="1052513"/>
          <a:ext cx="2159000" cy="172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6" name="" r:id="rId3" imgW="1955165" imgH="1576705" progId="SmartDraw.2">
                  <p:embed/>
                </p:oleObj>
              </mc:Choice>
              <mc:Fallback>
                <p:oleObj name="" r:id="rId3" imgW="1955165" imgH="1576705" progId="SmartDraw.2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0038" y="1052513"/>
                        <a:ext cx="2159000" cy="1728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6" name="Rectangle 11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00362" name="Object 10"/>
          <p:cNvGraphicFramePr>
            <a:graphicFrameLocks noChangeAspect="1"/>
          </p:cNvGraphicFramePr>
          <p:nvPr/>
        </p:nvGraphicFramePr>
        <p:xfrm>
          <a:off x="5359400" y="1125538"/>
          <a:ext cx="1717675" cy="158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7" name="" r:id="rId5" imgW="1646555" imgH="1576705" progId="SmartDraw.2">
                  <p:embed/>
                </p:oleObj>
              </mc:Choice>
              <mc:Fallback>
                <p:oleObj name="" r:id="rId5" imgW="1646555" imgH="1576705" progId="SmartDraw.2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9400" y="1125538"/>
                        <a:ext cx="1717675" cy="1582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8" name="Rectangle 13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00364" name="Object 12"/>
          <p:cNvGraphicFramePr>
            <a:graphicFrameLocks noChangeAspect="1"/>
          </p:cNvGraphicFramePr>
          <p:nvPr/>
        </p:nvGraphicFramePr>
        <p:xfrm>
          <a:off x="7591425" y="1052513"/>
          <a:ext cx="2376488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8" name="" r:id="rId7" imgW="2603500" imgH="1540510" progId="SmartDraw.2">
                  <p:embed/>
                </p:oleObj>
              </mc:Choice>
              <mc:Fallback>
                <p:oleObj name="" r:id="rId7" imgW="2603500" imgH="1540510" progId="SmartDraw.2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91425" y="1052513"/>
                        <a:ext cx="2376488" cy="158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6" name="Rectangle 4"/>
          <p:cNvSpPr>
            <a:spLocks noChangeArrowheads="1"/>
          </p:cNvSpPr>
          <p:nvPr/>
        </p:nvSpPr>
        <p:spPr bwMode="auto">
          <a:xfrm>
            <a:off x="144463" y="836613"/>
            <a:ext cx="10039350" cy="56880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定理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1.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给定加权无向连通图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=(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权值函数为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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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顶点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关联的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权值最小的边。设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的包含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的一棵最小生成树，则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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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的一棵最小生成树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kumimoji="0" lang="zh-CN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证明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同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Kruskal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算法优化子结构的证明。</a:t>
            </a: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700" name="Rectangle 4"/>
          <p:cNvSpPr>
            <a:spLocks noChangeArrowheads="1"/>
          </p:cNvSpPr>
          <p:nvPr/>
        </p:nvSpPr>
        <p:spPr bwMode="auto">
          <a:xfrm>
            <a:off x="6440488" y="131763"/>
            <a:ext cx="3763963" cy="6334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算法正确性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97702" name="Text Box 6"/>
          <p:cNvSpPr txBox="1">
            <a:spLocks noChangeArrowheads="1"/>
          </p:cNvSpPr>
          <p:nvPr/>
        </p:nvSpPr>
        <p:spPr bwMode="auto">
          <a:xfrm>
            <a:off x="1039813" y="1844675"/>
            <a:ext cx="7904163" cy="31003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定理</a:t>
            </a:r>
            <a:r>
              <a:rPr kumimoji="0" lang="en-US" altLang="zh-CN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2.</a:t>
            </a:r>
            <a:r>
              <a:rPr kumimoji="0" lang="en-US" altLang="zh-CN" sz="3200" b="1" i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MST-Prim(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G,W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算法能够产生图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的最小生成树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.</a:t>
            </a:r>
            <a:endParaRPr kumimoji="0" lang="en-US" altLang="zh-CN" sz="32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None/>
              <a:defRPr/>
            </a:pPr>
            <a:endParaRPr kumimoji="0" lang="en-US" altLang="zh-CN" sz="10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     </a:t>
            </a:r>
            <a:r>
              <a:rPr kumimoji="0" lang="zh-CN" altLang="en-US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证</a:t>
            </a:r>
            <a:r>
              <a:rPr kumimoji="0" lang="en-US" altLang="zh-CN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.</a:t>
            </a:r>
            <a:r>
              <a:rPr kumimoji="0" lang="en-US" altLang="zh-CN" sz="3200" b="1" kern="1200" cap="none" spc="0" normalizeH="0" baseline="0" noProof="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zh-CN" altLang="en-US" sz="3200" b="1" kern="1200" cap="none" spc="0" normalizeH="0" baseline="0" noProof="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因为算法按照贪心选择性进行局部优化选择</a:t>
            </a:r>
            <a:r>
              <a:rPr kumimoji="0" lang="en-US" altLang="zh-CN" sz="3200" b="1" kern="1200" cap="none" spc="0" normalizeH="0" baseline="0" noProof="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.</a:t>
            </a:r>
            <a:endParaRPr kumimoji="0" lang="en-US" altLang="zh-CN" sz="3200" b="1" kern="1200" cap="none" spc="0" normalizeH="0" baseline="0" noProof="0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None/>
              <a:defRPr/>
            </a:pPr>
            <a:r>
              <a:rPr kumimoji="0" lang="en-US" altLang="zh-CN" sz="3200" b="1" i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kumimoji="0" lang="zh-CN" altLang="en-US" sz="3200" b="1" i="1" kern="1200" cap="none" spc="0" normalizeH="0" baseline="0" noProof="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5" name="Rectangle 3"/>
          <p:cNvSpPr>
            <a:spLocks noGrp="1" noChangeArrowheads="1"/>
          </p:cNvSpPr>
          <p:nvPr>
            <p:ph idx="1"/>
          </p:nvPr>
        </p:nvSpPr>
        <p:spPr>
          <a:xfrm>
            <a:off x="1255713" y="1989138"/>
            <a:ext cx="8353425" cy="35290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证明算法所求解的问题具有优化子结构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证明算法所求解的问题具有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选择性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证明算法确实按照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选择性进行局部优化选择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81923" name="Rectangle 4"/>
          <p:cNvSpPr/>
          <p:nvPr/>
        </p:nvSpPr>
        <p:spPr>
          <a:xfrm>
            <a:off x="4206875" y="188913"/>
            <a:ext cx="5999163" cy="5619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663300"/>
                </a:solidFill>
                <a:latin typeface="Monotype Corsiva" panose="03010101010201010101" pitchFamily="66" charset="0"/>
                <a:ea typeface="华文行楷" panose="02010800040101010101" pitchFamily="2" charset="-122"/>
              </a:rPr>
              <a:t>贪心</a:t>
            </a:r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算法正确性证明方法</a:t>
            </a:r>
            <a:endParaRPr lang="zh-CN" altLang="en-US" sz="4000" b="1" dirty="0">
              <a:solidFill>
                <a:srgbClr val="6633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1924" name="Picture 5" descr="BD21313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7738" y="911225"/>
            <a:ext cx="6799262" cy="1412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宋体" panose="02010600030101010101" pitchFamily="2" charset="-122"/>
                <a:cs typeface="+mj-cs"/>
              </a:rPr>
              <a:t>提纲</a:t>
            </a:r>
            <a:endParaRPr lang="zh-CN" altLang="en-US" kern="1200" dirty="0">
              <a:solidFill>
                <a:srgbClr val="0070C0"/>
              </a:solidFill>
              <a:latin typeface="+mj-lt"/>
              <a:ea typeface="宋体" panose="02010600030101010101" pitchFamily="2" charset="-122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9675" y="2060575"/>
            <a:ext cx="5434013" cy="21891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 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贪心法的基本原理</a:t>
            </a:r>
            <a:endParaRPr kumimoji="0" lang="zh-CN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5.2 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任务安排问题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5.3 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哈夫曼编码问题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5.4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最小生成树</a:t>
            </a:r>
            <a:endParaRPr kumimoji="0" lang="zh-CN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/>
          </p:cNvSpPr>
          <p:nvPr>
            <p:ph type="title"/>
          </p:nvPr>
        </p:nvSpPr>
        <p:spPr>
          <a:xfrm>
            <a:off x="6719570" y="132080"/>
            <a:ext cx="3484880" cy="633095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  <a:endParaRPr lang="zh-CN" altLang="en-US" sz="4000" b="1" dirty="0">
              <a:solidFill>
                <a:srgbClr val="6633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927100" y="1106805"/>
          <a:ext cx="8788400" cy="568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" r:id="rId2" imgW="8915400" imgH="6905625" progId="Paint.Picture">
                  <p:embed/>
                </p:oleObj>
              </mc:Choice>
              <mc:Fallback>
                <p:oleObj name="" r:id="rId2" imgW="8915400" imgH="690562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7100" y="1106805"/>
                        <a:ext cx="8788400" cy="568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1_量质融合大数据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_量质融合大数据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量质融合大数据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ch4</Template>
  <TotalTime>0</TotalTime>
  <Words>5876</Words>
  <Application>WPS 演示</Application>
  <PresentationFormat>35 毫米幻灯片</PresentationFormat>
  <Paragraphs>937</Paragraphs>
  <Slides>66</Slides>
  <Notes>32</Notes>
  <HiddenSlides>1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12</vt:i4>
      </vt:variant>
      <vt:variant>
        <vt:lpstr>嵌入 OLE 服务器</vt:lpstr>
      </vt:variant>
      <vt:variant>
        <vt:i4>33</vt:i4>
      </vt:variant>
      <vt:variant>
        <vt:lpstr>幻灯片标题</vt:lpstr>
      </vt:variant>
      <vt:variant>
        <vt:i4>66</vt:i4>
      </vt:variant>
    </vt:vector>
  </HeadingPairs>
  <TitlesOfParts>
    <vt:vector size="129" baseType="lpstr">
      <vt:lpstr>Arial</vt:lpstr>
      <vt:lpstr>宋体</vt:lpstr>
      <vt:lpstr>Wingdings</vt:lpstr>
      <vt:lpstr>Times New Roman</vt:lpstr>
      <vt:lpstr>Calibri</vt:lpstr>
      <vt:lpstr>方正姚体</vt:lpstr>
      <vt:lpstr>华文新魏</vt:lpstr>
      <vt:lpstr>Arial</vt:lpstr>
      <vt:lpstr>Tahoma</vt:lpstr>
      <vt:lpstr>华文琥珀</vt:lpstr>
      <vt:lpstr>华文行楷</vt:lpstr>
      <vt:lpstr>Monotype Corsiva</vt:lpstr>
      <vt:lpstr>楷体_GB2312</vt:lpstr>
      <vt:lpstr>新宋体</vt:lpstr>
      <vt:lpstr>微软雅黑</vt:lpstr>
      <vt:lpstr>Arial Unicode MS</vt:lpstr>
      <vt:lpstr>Symbol</vt:lpstr>
      <vt:lpstr>Symbol</vt:lpstr>
      <vt:lpstr>1_量质融合大数据管理</vt:lpstr>
      <vt:lpstr>量质融合大数据管理</vt:lpstr>
      <vt:lpstr>Office 主题</vt:lpstr>
      <vt:lpstr>1_Office 主题</vt:lpstr>
      <vt:lpstr>2_Office 主题</vt:lpstr>
      <vt:lpstr>3_Office 主题</vt:lpstr>
      <vt:lpstr>4_Office 主题</vt:lpstr>
      <vt:lpstr>5_Office 主题</vt:lpstr>
      <vt:lpstr>6_Office 主题</vt:lpstr>
      <vt:lpstr>7_Office 主题</vt:lpstr>
      <vt:lpstr>8_Office 主题</vt:lpstr>
      <vt:lpstr>2_量质融合大数据管理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Equation.2</vt:lpstr>
      <vt:lpstr>Equation.3</vt:lpstr>
      <vt:lpstr>Paint.Picture</vt:lpstr>
      <vt:lpstr>MSDraw</vt:lpstr>
      <vt:lpstr>SmartDraw.2</vt:lpstr>
      <vt:lpstr>SmartDraw.2</vt:lpstr>
      <vt:lpstr>SmartDraw.2</vt:lpstr>
      <vt:lpstr>SmartDraw.2</vt:lpstr>
      <vt:lpstr>SmartDraw.2</vt:lpstr>
      <vt:lpstr>SmartDraw.2</vt:lpstr>
      <vt:lpstr>SmartDraw.2</vt:lpstr>
      <vt:lpstr>SmartDraw.2</vt:lpstr>
      <vt:lpstr>SmartDraw.2</vt:lpstr>
      <vt:lpstr>Paint.Picture</vt:lpstr>
      <vt:lpstr>SmartDraw.2</vt:lpstr>
      <vt:lpstr>SmartDraw.2</vt:lpstr>
      <vt:lpstr>SmartDraw.2</vt:lpstr>
      <vt:lpstr>SmartDraw.2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提纲</vt:lpstr>
      <vt:lpstr>PowerPoint 演示文稿</vt:lpstr>
      <vt:lpstr>贪心选择性 </vt:lpstr>
      <vt:lpstr>PowerPoint 演示文稿</vt:lpstr>
      <vt:lpstr>与动态规划方法的比较</vt:lpstr>
      <vt:lpstr>PowerPoint 演示文稿</vt:lpstr>
      <vt:lpstr>提纲</vt:lpstr>
      <vt:lpstr>运动安排问题</vt:lpstr>
      <vt:lpstr>运动安排问题</vt:lpstr>
      <vt:lpstr>问题的定义</vt:lpstr>
      <vt:lpstr>运动安排问题</vt:lpstr>
      <vt:lpstr>运动安排问题</vt:lpstr>
      <vt:lpstr>运动安排问题</vt:lpstr>
      <vt:lpstr>运动安排问题</vt:lpstr>
      <vt:lpstr>运动安排问题</vt:lpstr>
      <vt:lpstr>运动安排问题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提纲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优化解的结构分析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提纲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兰州</dc:title>
  <dc:creator>tan</dc:creator>
  <cp:lastModifiedBy>大宇哥</cp:lastModifiedBy>
  <cp:revision>814</cp:revision>
  <cp:lastPrinted>1999-08-19T03:14:00Z</cp:lastPrinted>
  <dcterms:created xsi:type="dcterms:W3CDTF">1999-08-16T04:20:00Z</dcterms:created>
  <dcterms:modified xsi:type="dcterms:W3CDTF">2020-09-04T07:37:42Z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